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8" r:id="rId1"/>
  </p:sldMasterIdLst>
  <p:notesMasterIdLst>
    <p:notesMasterId r:id="rId18"/>
  </p:notesMasterIdLst>
  <p:handoutMasterIdLst>
    <p:handoutMasterId r:id="rId19"/>
  </p:handoutMasterIdLst>
  <p:sldIdLst>
    <p:sldId id="256" r:id="rId2"/>
    <p:sldId id="286" r:id="rId3"/>
    <p:sldId id="292" r:id="rId4"/>
    <p:sldId id="273" r:id="rId5"/>
    <p:sldId id="274" r:id="rId6"/>
    <p:sldId id="284" r:id="rId7"/>
    <p:sldId id="278" r:id="rId8"/>
    <p:sldId id="282" r:id="rId9"/>
    <p:sldId id="283" r:id="rId10"/>
    <p:sldId id="285" r:id="rId11"/>
    <p:sldId id="293" r:id="rId12"/>
    <p:sldId id="280" r:id="rId13"/>
    <p:sldId id="277" r:id="rId14"/>
    <p:sldId id="276" r:id="rId15"/>
    <p:sldId id="271" r:id="rId16"/>
    <p:sldId id="287"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36699"/>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85" autoAdjust="0"/>
    <p:restoredTop sz="82163" autoAdjust="0"/>
  </p:normalViewPr>
  <p:slideViewPr>
    <p:cSldViewPr>
      <p:cViewPr varScale="1">
        <p:scale>
          <a:sx n="63" d="100"/>
          <a:sy n="63" d="100"/>
        </p:scale>
        <p:origin x="2238" y="60"/>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2232"/>
    </p:cViewPr>
  </p:sorterViewPr>
  <p:notesViewPr>
    <p:cSldViewPr>
      <p:cViewPr varScale="1">
        <p:scale>
          <a:sx n="75" d="100"/>
          <a:sy n="75" d="100"/>
        </p:scale>
        <p:origin x="1962"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706A79E-314B-4CD7-8DCA-0AA4F2C96D96}" type="datetimeFigureOut">
              <a:rPr lang="en-US" smtClean="0"/>
              <a:t>8/19/2020</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543DF8F-CF06-41B2-9C18-FE443B70881F}" type="slidenum">
              <a:rPr lang="en-US" smtClean="0"/>
              <a:t>‹#›</a:t>
            </a:fld>
            <a:endParaRPr lang="en-US" dirty="0"/>
          </a:p>
        </p:txBody>
      </p:sp>
    </p:spTree>
    <p:extLst>
      <p:ext uri="{BB962C8B-B14F-4D97-AF65-F5344CB8AC3E}">
        <p14:creationId xmlns:p14="http://schemas.microsoft.com/office/powerpoint/2010/main" val="35521577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79E4BCFE-69F7-431E-87D6-7D569907F593}" type="datetimeFigureOut">
              <a:rPr lang="en-US" smtClean="0"/>
              <a:t>8/19/2020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F1BD50E7-9BDF-42E1-A402-C864908204E5}" type="slidenum">
              <a:rPr lang="en-US" smtClean="0"/>
              <a:t>‹#›</a:t>
            </a:fld>
            <a:endParaRPr lang="en-US" dirty="0"/>
          </a:p>
        </p:txBody>
      </p:sp>
    </p:spTree>
    <p:extLst>
      <p:ext uri="{BB962C8B-B14F-4D97-AF65-F5344CB8AC3E}">
        <p14:creationId xmlns:p14="http://schemas.microsoft.com/office/powerpoint/2010/main" val="2910210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Intro: </a:t>
            </a:r>
            <a:r>
              <a:rPr lang="en-US" sz="1000" b="1" kern="1200" dirty="0">
                <a:solidFill>
                  <a:schemeClr val="tx1"/>
                </a:solidFill>
                <a:effectLst/>
                <a:latin typeface="+mn-lt"/>
                <a:ea typeface="+mn-ea"/>
                <a:cs typeface="+mn-cs"/>
              </a:rPr>
              <a:t>2 mins</a:t>
            </a: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Hello/Welcome…my name is …. Thank you for being here today/tonight for this bystander intervention workshop entitled “Intervene”. </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As students, there are times when you may see something that doesn’t seem quite right. It might be obvious or it might be subtle. Sometimes intervening is simple. Sometimes it’s not.</a:t>
            </a:r>
            <a:r>
              <a:rPr lang="en-US" sz="100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You may feel a little awkward, but it doesn’t mean it’s not working. Your actions still have an impact, whether in the moment or down the road.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kern="1200" dirty="0">
                <a:solidFill>
                  <a:schemeClr val="tx1"/>
                </a:solidFill>
                <a:effectLst/>
                <a:latin typeface="+mn-lt"/>
                <a:ea typeface="+mn-ea"/>
                <a:cs typeface="+mn-cs"/>
              </a:rPr>
              <a:t>During our time together,</a:t>
            </a:r>
            <a:r>
              <a:rPr lang="en-US" sz="100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 we are going to explore what it might mean to intervene when someone is in a difficult situation or may even be in danger. </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To begin, we are going to watch a set of 7 distinct scenarios in one film. As you watch, please pay attention to how the characters interact with each other as well as how the scenarios are similar to and different from</a:t>
            </a:r>
            <a:r>
              <a:rPr lang="en-US" sz="1000" kern="1200" baseline="0" dirty="0">
                <a:solidFill>
                  <a:schemeClr val="tx1"/>
                </a:solidFill>
                <a:effectLst/>
                <a:latin typeface="+mn-lt"/>
                <a:ea typeface="+mn-ea"/>
                <a:cs typeface="+mn-cs"/>
              </a:rPr>
              <a:t> one</a:t>
            </a:r>
            <a:r>
              <a:rPr lang="en-US" sz="1000" kern="1200" dirty="0">
                <a:solidFill>
                  <a:schemeClr val="tx1"/>
                </a:solidFill>
                <a:effectLst/>
                <a:latin typeface="+mn-lt"/>
                <a:ea typeface="+mn-ea"/>
                <a:cs typeface="+mn-cs"/>
              </a:rPr>
              <a:t> other.</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These scenarios are based on real experiences of undergraduate, graduate (and professional) students. Some of these situations occur with greater</a:t>
            </a:r>
            <a:r>
              <a:rPr lang="en-US" sz="1000" kern="1200" baseline="0" dirty="0">
                <a:solidFill>
                  <a:schemeClr val="tx1"/>
                </a:solidFill>
                <a:effectLst/>
                <a:latin typeface="+mn-lt"/>
                <a:ea typeface="+mn-ea"/>
                <a:cs typeface="+mn-cs"/>
              </a:rPr>
              <a:t> </a:t>
            </a:r>
            <a:r>
              <a:rPr lang="en-US" sz="1000" kern="1200" dirty="0">
                <a:solidFill>
                  <a:schemeClr val="tx1"/>
                </a:solidFill>
                <a:effectLst/>
                <a:latin typeface="+mn-lt"/>
                <a:ea typeface="+mn-ea"/>
                <a:cs typeface="+mn-cs"/>
              </a:rPr>
              <a:t>frequency than others. Like many on our campus, you may have witnessed, directly experienced, or intervened in one or more of these types of situations. </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Any of these scenarios may hit close to home for some of us, so we will want to be mindful of this and respectful in the conversation we will have following the film.</a:t>
            </a:r>
          </a:p>
          <a:p>
            <a:pPr marL="171450" lvl="0" indent="-171450">
              <a:buFont typeface="Arial" panose="020B0604020202020204" pitchFamily="34" charset="0"/>
              <a:buChar char="•"/>
            </a:pPr>
            <a:r>
              <a:rPr lang="en-US" sz="1000" kern="1200" dirty="0">
                <a:solidFill>
                  <a:schemeClr val="tx1"/>
                </a:solidFill>
                <a:effectLst/>
                <a:latin typeface="+mn-lt"/>
                <a:ea typeface="+mn-ea"/>
                <a:cs typeface="+mn-cs"/>
              </a:rPr>
              <a:t>During our discussion, please remember that each person’s perspective is welcomed. We are here to learn from each other, so I invite you to share from your own point of view and to listen for understanding to others. With that, let’s get right into the film. This is “Intervene”… </a:t>
            </a:r>
          </a:p>
          <a:p>
            <a:pPr marL="171450" lvl="0" indent="-171450">
              <a:buFont typeface="Arial" panose="020B0604020202020204" pitchFamily="34" charset="0"/>
              <a:buChar char="•"/>
            </a:pPr>
            <a:r>
              <a:rPr lang="en-US" sz="1000" b="1" dirty="0">
                <a:latin typeface="+mn-lt"/>
              </a:rPr>
              <a:t>Click on hyperlink to video: “Bystander Intervention Workshop” on slide </a:t>
            </a:r>
            <a:r>
              <a:rPr lang="en-US" sz="1000" b="1" kern="1200" dirty="0">
                <a:solidFill>
                  <a:schemeClr val="tx1"/>
                </a:solidFill>
                <a:effectLst/>
                <a:latin typeface="+mn-lt"/>
                <a:ea typeface="+mn-ea"/>
                <a:cs typeface="+mn-cs"/>
              </a:rPr>
              <a:t>TURN on CC’s - bottom right corner of video screen</a:t>
            </a:r>
          </a:p>
          <a:p>
            <a:endParaRPr lang="en-US" dirty="0"/>
          </a:p>
        </p:txBody>
      </p:sp>
      <p:sp>
        <p:nvSpPr>
          <p:cNvPr id="4" name="Slide Number Placeholder 3"/>
          <p:cNvSpPr>
            <a:spLocks noGrp="1"/>
          </p:cNvSpPr>
          <p:nvPr>
            <p:ph type="sldNum" sz="quarter" idx="10"/>
          </p:nvPr>
        </p:nvSpPr>
        <p:spPr/>
        <p:txBody>
          <a:bodyPr/>
          <a:lstStyle/>
          <a:p>
            <a:fld id="{F1BD50E7-9BDF-42E1-A402-C864908204E5}" type="slidenum">
              <a:rPr lang="en-US" smtClean="0"/>
              <a:t>1</a:t>
            </a:fld>
            <a:endParaRPr lang="en-US" dirty="0"/>
          </a:p>
        </p:txBody>
      </p:sp>
    </p:spTree>
    <p:extLst>
      <p:ext uri="{BB962C8B-B14F-4D97-AF65-F5344CB8AC3E}">
        <p14:creationId xmlns:p14="http://schemas.microsoft.com/office/powerpoint/2010/main" val="244546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Let’s talk about how these high risk behaviors are</a:t>
            </a:r>
            <a:r>
              <a:rPr lang="en-US" sz="1100" b="1" baseline="0" dirty="0"/>
              <a:t> camouflaged and not seen as problematic</a:t>
            </a:r>
            <a:r>
              <a:rPr lang="en-US" sz="1100" b="1" dirty="0"/>
              <a:t>.</a:t>
            </a:r>
            <a:r>
              <a:rPr lang="en-US" sz="1100" b="1" baseline="0" dirty="0"/>
              <a:t> </a:t>
            </a:r>
            <a:r>
              <a:rPr lang="en-US" sz="1100" b="1" dirty="0"/>
              <a:t>We</a:t>
            </a:r>
            <a:r>
              <a:rPr lang="en-US" sz="1100" b="1" baseline="0" dirty="0"/>
              <a:t> saw this in the alcohol emergency scenario where people just walked over the person passed out on the floor for awhile, acting as if nothing was wrong or out of the ordinary rather than immediately calling for medical attention for an individual who was passed out from alcohol poisoning.” “Have you ever seen this (alcohol emergency) at a party?” </a:t>
            </a:r>
          </a:p>
          <a:p>
            <a:endParaRPr lang="en-US" sz="1100" b="1" baseline="0" dirty="0"/>
          </a:p>
          <a:p>
            <a:r>
              <a:rPr lang="en-US" sz="1100" b="1" baseline="0" dirty="0"/>
              <a:t>Then read the slide content. </a:t>
            </a:r>
          </a:p>
          <a:p>
            <a:endParaRPr lang="en-US" sz="1100" b="1" baseline="0" dirty="0"/>
          </a:p>
          <a:p>
            <a:r>
              <a:rPr lang="en-US" sz="1100" b="1" baseline="0" dirty="0"/>
              <a:t>Follow with: “How do other problematic behaviors get camouflaged here on our campus?” </a:t>
            </a:r>
            <a:r>
              <a:rPr lang="en-US" sz="1100" b="0" baseline="0" dirty="0"/>
              <a:t>(Get them to share examples like: </a:t>
            </a:r>
            <a:r>
              <a:rPr lang="en-US" sz="1100" baseline="0" dirty="0"/>
              <a:t>Offensive comments or jokes– racial, sexist, homophobic, anti-Semitic; Drunk hooking-up; “Minor” hazing. Language contributes to the camouflage too – problematic language in music, people saying “that’s so retarded” and “I raped that test” “I’m so stressed, just kill me”. Problematic party themes : CEOs and Hoes, racist themes, etc. Normalize blacking out – goal for the night rather than asking is everything okay? High value on being in a relationship and therefore disregard unhealthy signs of a relationship. Can you think of others?)</a:t>
            </a:r>
          </a:p>
          <a:p>
            <a:endParaRPr lang="en-US" baseline="0" dirty="0"/>
          </a:p>
        </p:txBody>
      </p:sp>
      <p:sp>
        <p:nvSpPr>
          <p:cNvPr id="4" name="Slide Number Placeholder 3"/>
          <p:cNvSpPr>
            <a:spLocks noGrp="1"/>
          </p:cNvSpPr>
          <p:nvPr>
            <p:ph type="sldNum" sz="quarter" idx="10"/>
          </p:nvPr>
        </p:nvSpPr>
        <p:spPr/>
        <p:txBody>
          <a:bodyPr/>
          <a:lstStyle/>
          <a:p>
            <a:fld id="{F1BD50E7-9BDF-42E1-A402-C864908204E5}" type="slidenum">
              <a:rPr lang="en-US" smtClean="0"/>
              <a:t>10</a:t>
            </a:fld>
            <a:endParaRPr lang="en-US" dirty="0"/>
          </a:p>
        </p:txBody>
      </p:sp>
    </p:spTree>
    <p:extLst>
      <p:ext uri="{BB962C8B-B14F-4D97-AF65-F5344CB8AC3E}">
        <p14:creationId xmlns:p14="http://schemas.microsoft.com/office/powerpoint/2010/main" val="2335017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Share opportunities on campus about how to be an ally in these types</a:t>
            </a:r>
            <a:r>
              <a:rPr lang="en-US" baseline="0" dirty="0"/>
              <a:t> of situations.</a:t>
            </a:r>
          </a:p>
        </p:txBody>
      </p:sp>
      <p:sp>
        <p:nvSpPr>
          <p:cNvPr id="4" name="Slide Number Placeholder 3"/>
          <p:cNvSpPr>
            <a:spLocks noGrp="1"/>
          </p:cNvSpPr>
          <p:nvPr>
            <p:ph type="sldNum" sz="quarter" idx="10"/>
          </p:nvPr>
        </p:nvSpPr>
        <p:spPr/>
        <p:txBody>
          <a:bodyPr/>
          <a:lstStyle/>
          <a:p>
            <a:fld id="{F1BD50E7-9BDF-42E1-A402-C864908204E5}" type="slidenum">
              <a:rPr lang="en-US" smtClean="0"/>
              <a:t>11</a:t>
            </a:fld>
            <a:endParaRPr lang="en-US" dirty="0"/>
          </a:p>
        </p:txBody>
      </p:sp>
    </p:spTree>
    <p:extLst>
      <p:ext uri="{BB962C8B-B14F-4D97-AF65-F5344CB8AC3E}">
        <p14:creationId xmlns:p14="http://schemas.microsoft.com/office/powerpoint/2010/main" val="6967119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[Adapt campus resources to your own institution].</a:t>
            </a:r>
          </a:p>
          <a:p>
            <a:endParaRPr lang="en-US" dirty="0"/>
          </a:p>
          <a:p>
            <a:r>
              <a:rPr lang="en-US" dirty="0"/>
              <a:t>Options for Confidential</a:t>
            </a:r>
            <a:r>
              <a:rPr lang="en-US" baseline="0" dirty="0"/>
              <a:t> and/or anonymous reporting: </a:t>
            </a:r>
          </a:p>
          <a:p>
            <a:r>
              <a:rPr lang="en-US" baseline="0" dirty="0"/>
              <a:t>Explain the various sites on the slide.</a:t>
            </a:r>
          </a:p>
          <a:p>
            <a:r>
              <a:rPr lang="en-US" baseline="0" dirty="0"/>
              <a:t>  </a:t>
            </a:r>
          </a:p>
          <a:p>
            <a:r>
              <a:rPr lang="en-US" baseline="0" dirty="0"/>
              <a:t>Top left=caring community website where these three online reporting forms can be found; </a:t>
            </a:r>
          </a:p>
          <a:p>
            <a:r>
              <a:rPr lang="en-US" baseline="0" dirty="0"/>
              <a:t>Top right= sexual misconduct reporting (sexual harassment, sexual assault, intimate partner violence)</a:t>
            </a:r>
          </a:p>
          <a:p>
            <a:r>
              <a:rPr lang="en-US" baseline="0" dirty="0"/>
              <a:t>Bottom left = bias reporting</a:t>
            </a:r>
          </a:p>
          <a:p>
            <a:r>
              <a:rPr lang="en-US" baseline="0" dirty="0"/>
              <a:t>Bottom right = hazing reporting</a:t>
            </a:r>
          </a:p>
          <a:p>
            <a:endParaRPr lang="en-US" dirty="0"/>
          </a:p>
        </p:txBody>
      </p:sp>
      <p:sp>
        <p:nvSpPr>
          <p:cNvPr id="4" name="Slide Number Placeholder 3"/>
          <p:cNvSpPr>
            <a:spLocks noGrp="1"/>
          </p:cNvSpPr>
          <p:nvPr>
            <p:ph type="sldNum" sz="quarter" idx="10"/>
          </p:nvPr>
        </p:nvSpPr>
        <p:spPr/>
        <p:txBody>
          <a:bodyPr/>
          <a:lstStyle/>
          <a:p>
            <a:fld id="{F1BD50E7-9BDF-42E1-A402-C864908204E5}" type="slidenum">
              <a:rPr lang="en-US" smtClean="0"/>
              <a:t>12</a:t>
            </a:fld>
            <a:endParaRPr lang="en-US" dirty="0"/>
          </a:p>
        </p:txBody>
      </p:sp>
    </p:spTree>
    <p:extLst>
      <p:ext uri="{BB962C8B-B14F-4D97-AF65-F5344CB8AC3E}">
        <p14:creationId xmlns:p14="http://schemas.microsoft.com/office/powerpoint/2010/main" val="2334005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As we wrap up, we’d like to think</a:t>
            </a:r>
            <a:r>
              <a:rPr lang="en-US" sz="1100" b="1" baseline="0" dirty="0"/>
              <a:t> about what could have happened if no one intervened when they saw problematic behaviors.</a:t>
            </a:r>
            <a:endParaRPr lang="en-US" sz="1100" b="1" dirty="0"/>
          </a:p>
          <a:p>
            <a:endParaRPr lang="en-US" sz="1100" b="1" i="1" dirty="0"/>
          </a:p>
          <a:p>
            <a:r>
              <a:rPr lang="en-US" sz="1100" b="1" i="1" dirty="0"/>
              <a:t>What</a:t>
            </a:r>
            <a:r>
              <a:rPr lang="en-US" sz="1100" b="1" i="1" baseline="0" dirty="0"/>
              <a:t> could have been the impact on the person in need? &amp; What could have been the impact on the bystanders if they chose not to act?</a:t>
            </a:r>
            <a:endParaRPr lang="en-US" sz="1100" b="1" i="1" dirty="0"/>
          </a:p>
          <a:p>
            <a:endParaRPr lang="en-US" sz="1100" b="0" i="0" dirty="0"/>
          </a:p>
          <a:p>
            <a:r>
              <a:rPr lang="en-US" sz="1100" b="0" i="0" dirty="0"/>
              <a:t>Typical</a:t>
            </a:r>
            <a:r>
              <a:rPr lang="en-US" sz="1100" b="0" i="0" baseline="0" dirty="0"/>
              <a:t> responses for what could have happened to the person in need:</a:t>
            </a:r>
          </a:p>
          <a:p>
            <a:pPr marL="171450" indent="-171450">
              <a:buFont typeface="Wingdings" panose="05000000000000000000" pitchFamily="2" charset="2"/>
              <a:buChar char="à"/>
            </a:pPr>
            <a:r>
              <a:rPr lang="en-US" sz="1100" b="0" i="0" baseline="0" dirty="0"/>
              <a:t>Sexual assault</a:t>
            </a:r>
          </a:p>
          <a:p>
            <a:pPr marL="171450" indent="-171450">
              <a:buFont typeface="Wingdings" panose="05000000000000000000" pitchFamily="2" charset="2"/>
              <a:buChar char="à"/>
            </a:pPr>
            <a:r>
              <a:rPr lang="en-US" sz="1100" b="0" i="0" baseline="0" dirty="0"/>
              <a:t>Continued to be hazed, sexually harassed, experience bias related incidents</a:t>
            </a:r>
          </a:p>
          <a:p>
            <a:pPr marL="171450" indent="-171450">
              <a:buFont typeface="Wingdings" panose="05000000000000000000" pitchFamily="2" charset="2"/>
              <a:buChar char="à"/>
            </a:pPr>
            <a:r>
              <a:rPr lang="en-US" sz="1100" b="0" i="0" baseline="0" dirty="0"/>
              <a:t>Continued to be in an unhealthy and abusive relationship (IPV)</a:t>
            </a:r>
          </a:p>
          <a:p>
            <a:pPr marL="171450" indent="-171450">
              <a:buFont typeface="Wingdings" panose="05000000000000000000" pitchFamily="2" charset="2"/>
              <a:buChar char="à"/>
            </a:pPr>
            <a:r>
              <a:rPr lang="en-US" sz="1100" b="0" i="0" baseline="0" dirty="0"/>
              <a:t>Feeling alone and overwhelmed and mental health could continue to decline (MH and Bias &amp; Hazing)</a:t>
            </a:r>
          </a:p>
          <a:p>
            <a:pPr marL="171450" indent="-171450">
              <a:buFont typeface="Wingdings" panose="05000000000000000000" pitchFamily="2" charset="2"/>
              <a:buChar char="à"/>
            </a:pPr>
            <a:r>
              <a:rPr lang="en-US" sz="1100" b="0" i="0" baseline="0" dirty="0"/>
              <a:t> Someone could have died (Alcohol)</a:t>
            </a:r>
          </a:p>
          <a:p>
            <a:endParaRPr lang="en-US" sz="1100" b="0" i="0" baseline="0" dirty="0"/>
          </a:p>
          <a:p>
            <a:r>
              <a:rPr lang="en-US" sz="1100" b="0" i="0" baseline="0" dirty="0"/>
              <a:t>Typical responses for what the bystander could have felt if they didn’t help:</a:t>
            </a:r>
          </a:p>
          <a:p>
            <a:pPr marL="171450" indent="-171450">
              <a:buFont typeface="Wingdings" panose="05000000000000000000" pitchFamily="2" charset="2"/>
              <a:buChar char="à"/>
            </a:pPr>
            <a:r>
              <a:rPr lang="en-US" sz="1100" b="0" i="0" baseline="0" dirty="0">
                <a:sym typeface="Wingdings" panose="05000000000000000000" pitchFamily="2" charset="2"/>
              </a:rPr>
              <a:t>Guilt</a:t>
            </a:r>
          </a:p>
          <a:p>
            <a:pPr marL="171450" indent="-171450">
              <a:buFont typeface="Wingdings" panose="05000000000000000000" pitchFamily="2" charset="2"/>
              <a:buChar char="à"/>
            </a:pPr>
            <a:r>
              <a:rPr lang="en-US" sz="1100" b="0" i="0" baseline="0" dirty="0">
                <a:sym typeface="Wingdings" panose="05000000000000000000" pitchFamily="2" charset="2"/>
              </a:rPr>
              <a:t>Worried about what could have happened</a:t>
            </a:r>
          </a:p>
          <a:p>
            <a:pPr marL="171450" indent="-171450">
              <a:buFont typeface="Wingdings" panose="05000000000000000000" pitchFamily="2" charset="2"/>
              <a:buChar char="à"/>
            </a:pPr>
            <a:r>
              <a:rPr lang="en-US" sz="1100" b="0" i="0" baseline="0" dirty="0">
                <a:sym typeface="Wingdings" panose="05000000000000000000" pitchFamily="2" charset="2"/>
              </a:rPr>
              <a:t>Anxious </a:t>
            </a:r>
          </a:p>
          <a:p>
            <a:pPr marL="171450" indent="-171450">
              <a:buFont typeface="Wingdings" panose="05000000000000000000" pitchFamily="2" charset="2"/>
              <a:buChar char="à"/>
            </a:pPr>
            <a:r>
              <a:rPr lang="en-US" sz="1100" b="0" i="0" baseline="0" dirty="0">
                <a:sym typeface="Wingdings" panose="05000000000000000000" pitchFamily="2" charset="2"/>
              </a:rPr>
              <a:t>May avoid the person</a:t>
            </a:r>
          </a:p>
          <a:p>
            <a:pPr marL="171450" indent="-171450">
              <a:buFont typeface="Wingdings" panose="05000000000000000000" pitchFamily="2" charset="2"/>
              <a:buChar char="à"/>
            </a:pPr>
            <a:r>
              <a:rPr lang="en-US" sz="1100" b="0" i="0" baseline="0" dirty="0">
                <a:sym typeface="Wingdings" panose="05000000000000000000" pitchFamily="2" charset="2"/>
              </a:rPr>
              <a:t>Friend could be upset at bystander for NOT doing anything “where were you?”</a:t>
            </a:r>
          </a:p>
          <a:p>
            <a:pPr marL="171450" indent="-171450">
              <a:buFont typeface="Wingdings" panose="05000000000000000000" pitchFamily="2" charset="2"/>
              <a:buChar char="à"/>
            </a:pPr>
            <a:r>
              <a:rPr lang="en-US" sz="1100" b="0" i="0" baseline="0" dirty="0">
                <a:sym typeface="Wingdings" panose="05000000000000000000" pitchFamily="2" charset="2"/>
              </a:rPr>
              <a:t>Could lose </a:t>
            </a:r>
            <a:r>
              <a:rPr lang="en-US" sz="1100" b="0" i="0" baseline="0">
                <a:sym typeface="Wingdings" panose="05000000000000000000" pitchFamily="2" charset="2"/>
              </a:rPr>
              <a:t>a friend</a:t>
            </a:r>
            <a:endParaRPr lang="en-US" sz="1100" b="0" i="0" dirty="0"/>
          </a:p>
        </p:txBody>
      </p:sp>
      <p:sp>
        <p:nvSpPr>
          <p:cNvPr id="4" name="Slide Number Placeholder 3"/>
          <p:cNvSpPr>
            <a:spLocks noGrp="1"/>
          </p:cNvSpPr>
          <p:nvPr>
            <p:ph type="sldNum" sz="quarter" idx="10"/>
          </p:nvPr>
        </p:nvSpPr>
        <p:spPr/>
        <p:txBody>
          <a:bodyPr/>
          <a:lstStyle/>
          <a:p>
            <a:fld id="{F1BD50E7-9BDF-42E1-A402-C864908204E5}" type="slidenum">
              <a:rPr lang="en-US" smtClean="0"/>
              <a:t>13</a:t>
            </a:fld>
            <a:endParaRPr lang="en-US" dirty="0"/>
          </a:p>
        </p:txBody>
      </p:sp>
    </p:spTree>
    <p:extLst>
      <p:ext uri="{BB962C8B-B14F-4D97-AF65-F5344CB8AC3E}">
        <p14:creationId xmlns:p14="http://schemas.microsoft.com/office/powerpoint/2010/main" val="2801219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Remember</a:t>
            </a:r>
            <a:r>
              <a:rPr lang="en-US" b="1" baseline="0" dirty="0"/>
              <a:t> being a pro-social bystander means…</a:t>
            </a:r>
          </a:p>
          <a:p>
            <a:endParaRPr lang="en-US" b="1" baseline="0" dirty="0"/>
          </a:p>
          <a:p>
            <a:r>
              <a:rPr lang="en-US" b="1" baseline="0" dirty="0"/>
              <a:t>Click for animations (4x) and read slide.</a:t>
            </a:r>
          </a:p>
          <a:p>
            <a:endParaRPr lang="en-US" b="1" baseline="0" dirty="0"/>
          </a:p>
          <a:p>
            <a:pPr marL="171450" indent="-171450">
              <a:buFont typeface="Arial" panose="020B0604020202020204" pitchFamily="34" charset="0"/>
              <a:buChar char="•"/>
            </a:pPr>
            <a:r>
              <a:rPr lang="en-US" b="1" baseline="0" dirty="0"/>
              <a:t>Sometimes you need to act quickly (emergency)</a:t>
            </a:r>
          </a:p>
          <a:p>
            <a:pPr marL="171450" indent="-171450">
              <a:buFont typeface="Arial" panose="020B0604020202020204" pitchFamily="34" charset="0"/>
              <a:buChar char="•"/>
            </a:pPr>
            <a:r>
              <a:rPr lang="en-US" b="1" baseline="0" dirty="0"/>
              <a:t>Sometimes you can choose when to act (non-urgent situations – can strategize/choose the right person)</a:t>
            </a:r>
            <a:endParaRPr lang="en-US" b="1" dirty="0"/>
          </a:p>
        </p:txBody>
      </p:sp>
      <p:sp>
        <p:nvSpPr>
          <p:cNvPr id="4" name="Slide Number Placeholder 3"/>
          <p:cNvSpPr>
            <a:spLocks noGrp="1"/>
          </p:cNvSpPr>
          <p:nvPr>
            <p:ph type="sldNum" sz="quarter" idx="10"/>
          </p:nvPr>
        </p:nvSpPr>
        <p:spPr/>
        <p:txBody>
          <a:bodyPr/>
          <a:lstStyle/>
          <a:p>
            <a:fld id="{F1BD50E7-9BDF-42E1-A402-C864908204E5}" type="slidenum">
              <a:rPr lang="en-US" smtClean="0"/>
              <a:t>14</a:t>
            </a:fld>
            <a:endParaRPr lang="en-US" dirty="0"/>
          </a:p>
        </p:txBody>
      </p:sp>
    </p:spTree>
    <p:extLst>
      <p:ext uri="{BB962C8B-B14F-4D97-AF65-F5344CB8AC3E}">
        <p14:creationId xmlns:p14="http://schemas.microsoft.com/office/powerpoint/2010/main" val="19721459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dirty="0"/>
              <a:t>Intervene </a:t>
            </a:r>
            <a:r>
              <a:rPr lang="en-US" sz="1200" i="1" dirty="0"/>
              <a:t>(video and workshop) </a:t>
            </a:r>
            <a:r>
              <a:rPr lang="en-US" sz="1200" dirty="0"/>
              <a:t>were developed by the </a:t>
            </a:r>
            <a:r>
              <a:rPr lang="en-US" sz="1200" dirty="0" err="1"/>
              <a:t>Skorton</a:t>
            </a:r>
            <a:r>
              <a:rPr lang="en-US" sz="1200" dirty="0"/>
              <a:t> Center for Health Initiatives at Cornell University @ 2016. The information contained in the materials is based on the developers’ best efforts to interpret a body of research and literature, and to translate this into practical considerations. The materials are informational and educational in nature, and are intended to be used as developed and prepared by the </a:t>
            </a:r>
            <a:r>
              <a:rPr lang="en-US" sz="1200" dirty="0" err="1"/>
              <a:t>Skorton</a:t>
            </a:r>
            <a:r>
              <a:rPr lang="en-US" sz="1200" dirty="0"/>
              <a:t> Center for Health Initiatives. The video content is not to be modified, altered or revised in any way. The workshop content is not to be modified, altered, or revised in any way, except for tailoring to your own institutional practices, policies and resources. The </a:t>
            </a:r>
            <a:r>
              <a:rPr lang="en-US" sz="1200" dirty="0" err="1"/>
              <a:t>Skorton</a:t>
            </a:r>
            <a:r>
              <a:rPr lang="en-US" sz="1200" dirty="0"/>
              <a:t> Center makes no representation or warranty express or implied regarding any particular outcome from the use of the materials. Use in part or whole is permitted with attribution to developers.</a:t>
            </a:r>
          </a:p>
          <a:p>
            <a:endParaRPr lang="en-US" baseline="0" dirty="0"/>
          </a:p>
          <a:p>
            <a:br>
              <a:rPr lang="en-US" baseline="0" dirty="0"/>
            </a:br>
            <a:br>
              <a:rPr lang="en-US" baseline="0" dirty="0"/>
            </a:br>
            <a:endParaRPr lang="en-US" dirty="0"/>
          </a:p>
        </p:txBody>
      </p:sp>
      <p:sp>
        <p:nvSpPr>
          <p:cNvPr id="4" name="Slide Number Placeholder 3"/>
          <p:cNvSpPr>
            <a:spLocks noGrp="1"/>
          </p:cNvSpPr>
          <p:nvPr>
            <p:ph type="sldNum" sz="quarter" idx="10"/>
          </p:nvPr>
        </p:nvSpPr>
        <p:spPr/>
        <p:txBody>
          <a:bodyPr/>
          <a:lstStyle/>
          <a:p>
            <a:fld id="{F1BD50E7-9BDF-42E1-A402-C864908204E5}" type="slidenum">
              <a:rPr lang="en-US" smtClean="0"/>
              <a:t>15</a:t>
            </a:fld>
            <a:endParaRPr lang="en-US" dirty="0"/>
          </a:p>
        </p:txBody>
      </p:sp>
    </p:spTree>
    <p:extLst>
      <p:ext uri="{BB962C8B-B14F-4D97-AF65-F5344CB8AC3E}">
        <p14:creationId xmlns:p14="http://schemas.microsoft.com/office/powerpoint/2010/main" val="2014164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Facilitators: Please read the disclaimer on the slide above prior to facilitating this program. </a:t>
            </a:r>
          </a:p>
          <a:p>
            <a:br>
              <a:rPr lang="en-US" baseline="0" dirty="0"/>
            </a:br>
            <a:endParaRPr lang="en-US" dirty="0"/>
          </a:p>
          <a:p>
            <a:br>
              <a:rPr lang="en-US" baseline="0" dirty="0"/>
            </a:br>
            <a:br>
              <a:rPr lang="en-US" baseline="0" dirty="0"/>
            </a:br>
            <a:endParaRPr lang="en-US" dirty="0"/>
          </a:p>
        </p:txBody>
      </p:sp>
      <p:sp>
        <p:nvSpPr>
          <p:cNvPr id="4" name="Slide Number Placeholder 3"/>
          <p:cNvSpPr>
            <a:spLocks noGrp="1"/>
          </p:cNvSpPr>
          <p:nvPr>
            <p:ph type="sldNum" sz="quarter" idx="10"/>
          </p:nvPr>
        </p:nvSpPr>
        <p:spPr/>
        <p:txBody>
          <a:bodyPr/>
          <a:lstStyle/>
          <a:p>
            <a:fld id="{F1BD50E7-9BDF-42E1-A402-C864908204E5}" type="slidenum">
              <a:rPr lang="en-US" smtClean="0"/>
              <a:t>16</a:t>
            </a:fld>
            <a:endParaRPr lang="en-US" dirty="0"/>
          </a:p>
        </p:txBody>
      </p:sp>
    </p:spTree>
    <p:extLst>
      <p:ext uri="{BB962C8B-B14F-4D97-AF65-F5344CB8AC3E}">
        <p14:creationId xmlns:p14="http://schemas.microsoft.com/office/powerpoint/2010/main" val="2611104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aseline="0" dirty="0"/>
              <a:t>“You just saw a lot, right?” OR “That was a lot to take in.”</a:t>
            </a:r>
            <a:br>
              <a:rPr lang="en-US" sz="1200" baseline="0" dirty="0"/>
            </a:br>
            <a:br>
              <a:rPr lang="en-US" sz="1200" baseline="0" dirty="0"/>
            </a:br>
            <a:r>
              <a:rPr lang="en-US" sz="1200" baseline="0" dirty="0"/>
              <a:t>“Let’s review the actual scenes.”</a:t>
            </a:r>
          </a:p>
          <a:p>
            <a:pPr marL="0" indent="0">
              <a:buNone/>
            </a:pPr>
            <a:r>
              <a:rPr lang="en-US" sz="1200" baseline="0" dirty="0">
                <a:sym typeface="Wingdings" panose="05000000000000000000" pitchFamily="2" charset="2"/>
              </a:rPr>
              <a:t></a:t>
            </a:r>
            <a:r>
              <a:rPr lang="en-US" sz="1200" baseline="0" dirty="0"/>
              <a:t>Recap the scenarios using the table on the slide. </a:t>
            </a:r>
          </a:p>
          <a:p>
            <a:pPr marL="0" indent="0">
              <a:buNone/>
            </a:pPr>
            <a:endParaRPr lang="en-US" sz="1200" baseline="0" dirty="0"/>
          </a:p>
          <a:p>
            <a:pPr marL="0" indent="0">
              <a:buNone/>
            </a:pPr>
            <a:r>
              <a:rPr lang="en-US" sz="1200" baseline="0" dirty="0"/>
              <a:t>“Turn to the person next to you and share your initial reaction, thought, feeling, idea, etc..” (1-1 ½ mins)</a:t>
            </a:r>
          </a:p>
          <a:p>
            <a:pPr marL="0" indent="0">
              <a:buNone/>
            </a:pPr>
            <a:endParaRPr lang="en-US" sz="1200" baseline="0" dirty="0"/>
          </a:p>
          <a:p>
            <a:pPr marL="0" indent="0">
              <a:buNone/>
            </a:pPr>
            <a:r>
              <a:rPr lang="en-US" sz="1200" baseline="0" dirty="0"/>
              <a:t>[Go to the next slide]</a:t>
            </a:r>
            <a:endParaRPr lang="en-US" sz="1200" kern="1200" baseline="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1BD50E7-9BDF-42E1-A402-C864908204E5}" type="slidenum">
              <a:rPr lang="en-US" smtClean="0"/>
              <a:t>2</a:t>
            </a:fld>
            <a:endParaRPr lang="en-US" dirty="0"/>
          </a:p>
        </p:txBody>
      </p:sp>
    </p:spTree>
    <p:extLst>
      <p:ext uri="{BB962C8B-B14F-4D97-AF65-F5344CB8AC3E}">
        <p14:creationId xmlns:p14="http://schemas.microsoft.com/office/powerpoint/2010/main" val="483463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Let’s hear a few of your</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reactions: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2 mins)</a:t>
            </a:r>
            <a:endParaRPr lang="en-US" sz="1200" kern="1200" baseline="0" dirty="0">
              <a:solidFill>
                <a:schemeClr val="tx1"/>
              </a:solidFill>
              <a:effectLst/>
              <a:latin typeface="+mn-lt"/>
              <a:ea typeface="+mn-ea"/>
              <a:cs typeface="+mn-cs"/>
            </a:endParaRPr>
          </a:p>
          <a:p>
            <a:pPr marL="628650" lvl="1" indent="-171450">
              <a:buFont typeface="Arial" panose="020B0604020202020204" pitchFamily="34" charset="0"/>
              <a:buChar char="•"/>
            </a:pPr>
            <a:r>
              <a:rPr lang="en-US" sz="1200" kern="1200" baseline="0" dirty="0">
                <a:solidFill>
                  <a:schemeClr val="tx1"/>
                </a:solidFill>
                <a:effectLst/>
                <a:latin typeface="+mn-lt"/>
                <a:ea typeface="+mn-ea"/>
                <a:cs typeface="+mn-cs"/>
              </a:rPr>
              <a:t>Who is willing to share with the whole group?</a:t>
            </a:r>
            <a:r>
              <a:rPr lang="en-US" sz="1200" kern="1200" dirty="0">
                <a:solidFill>
                  <a:schemeClr val="tx1"/>
                </a:solidFill>
                <a:effectLst/>
                <a:latin typeface="+mn-lt"/>
                <a:ea typeface="+mn-ea"/>
                <a:cs typeface="+mn-cs"/>
              </a:rPr>
              <a:t> </a:t>
            </a:r>
          </a:p>
          <a:p>
            <a:pPr marL="628650" lvl="1" indent="-171450">
              <a:buFont typeface="Arial" panose="020B0604020202020204" pitchFamily="34" charset="0"/>
              <a:buChar char="•"/>
            </a:pPr>
            <a:r>
              <a:rPr lang="en-US" sz="1200" kern="1200" dirty="0">
                <a:solidFill>
                  <a:schemeClr val="tx1"/>
                </a:solidFill>
                <a:effectLst/>
                <a:latin typeface="+mn-lt"/>
                <a:ea typeface="+mn-ea"/>
                <a:cs typeface="+mn-cs"/>
              </a:rPr>
              <a:t>Are there others who had a similar</a:t>
            </a:r>
            <a:r>
              <a:rPr lang="en-US" sz="1200" kern="1200" baseline="0" dirty="0">
                <a:solidFill>
                  <a:schemeClr val="tx1"/>
                </a:solidFill>
                <a:effectLst/>
                <a:latin typeface="+mn-lt"/>
                <a:ea typeface="+mn-ea"/>
                <a:cs typeface="+mn-cs"/>
              </a:rPr>
              <a:t> reaction? Different reactions, comments?</a:t>
            </a:r>
          </a:p>
          <a:p>
            <a:pPr marL="628650" lvl="1" indent="-171450">
              <a:buFont typeface="Arial" panose="020B0604020202020204" pitchFamily="34" charset="0"/>
              <a:buChar char="•"/>
            </a:pPr>
            <a:endParaRPr lang="en-US" sz="1200" kern="1200" baseline="0" dirty="0">
              <a:solidFill>
                <a:schemeClr val="tx1"/>
              </a:solidFill>
              <a:effectLst/>
              <a:latin typeface="+mn-lt"/>
              <a:ea typeface="+mn-ea"/>
              <a:cs typeface="+mn-cs"/>
            </a:endParaRPr>
          </a:p>
          <a:p>
            <a:pPr marL="0" lvl="0" indent="0">
              <a:buFont typeface="Arial" panose="020B0604020202020204" pitchFamily="34" charset="0"/>
              <a:buNone/>
            </a:pPr>
            <a:r>
              <a:rPr lang="en-US" sz="1200" kern="1200" baseline="0" dirty="0">
                <a:solidFill>
                  <a:schemeClr val="tx1"/>
                </a:solidFill>
                <a:effectLst/>
                <a:latin typeface="+mn-lt"/>
                <a:ea typeface="+mn-ea"/>
                <a:cs typeface="+mn-cs"/>
              </a:rPr>
              <a:t>[Option to return to previous slide to allow group to see all seven scenarios while sharing initial reactions]</a:t>
            </a:r>
          </a:p>
          <a:p>
            <a:pPr marL="628650" lvl="1" indent="-171450">
              <a:buFont typeface="Arial" panose="020B0604020202020204" pitchFamily="34" charset="0"/>
              <a:buChar char="•"/>
            </a:pPr>
            <a:endParaRPr lang="en-US" sz="1200" kern="1200" baseline="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rPr>
              <a:t>Typical responses include:</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sym typeface="Wingdings" panose="05000000000000000000" pitchFamily="2" charset="2"/>
              </a:rPr>
              <a:t> better than I thought it was going to be</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sym typeface="Wingdings" panose="05000000000000000000" pitchFamily="2" charset="2"/>
              </a:rPr>
              <a:t> pretty realistic, could relate to many of the scenes</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sym typeface="Wingdings" panose="05000000000000000000" pitchFamily="2" charset="2"/>
              </a:rPr>
              <a:t> video made it seem too easy to intervene – real life isn’t always that clear</a:t>
            </a:r>
          </a:p>
          <a:p>
            <a:pPr marL="171450" lvl="0" indent="-171450">
              <a:buFont typeface="Arial" panose="020B0604020202020204" pitchFamily="34" charset="0"/>
              <a:buChar char="•"/>
            </a:pPr>
            <a:r>
              <a:rPr lang="en-US" sz="1200" kern="1200" baseline="0" dirty="0">
                <a:solidFill>
                  <a:schemeClr val="tx1"/>
                </a:solidFill>
                <a:effectLst/>
                <a:latin typeface="+mn-lt"/>
                <a:ea typeface="+mn-ea"/>
                <a:cs typeface="+mn-cs"/>
                <a:sym typeface="Wingdings" panose="05000000000000000000" pitchFamily="2" charset="2"/>
              </a:rPr>
              <a:t> surprised that the characters did xyz  afraid of backlash..</a:t>
            </a:r>
            <a:endParaRPr lang="en-US"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1BD50E7-9BDF-42E1-A402-C864908204E5}" type="slidenum">
              <a:rPr lang="en-US" smtClean="0"/>
              <a:t>3</a:t>
            </a:fld>
            <a:endParaRPr lang="en-US" dirty="0"/>
          </a:p>
        </p:txBody>
      </p:sp>
    </p:spTree>
    <p:extLst>
      <p:ext uri="{BB962C8B-B14F-4D97-AF65-F5344CB8AC3E}">
        <p14:creationId xmlns:p14="http://schemas.microsoft.com/office/powerpoint/2010/main" val="2989962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Let’s talk</a:t>
            </a:r>
            <a:r>
              <a:rPr lang="en-US" sz="1100" b="1" baseline="0" dirty="0"/>
              <a:t> for a minute about the signs of a problem</a:t>
            </a:r>
            <a:r>
              <a:rPr lang="en-US" sz="1100" baseline="0" dirty="0"/>
              <a:t>: </a:t>
            </a:r>
          </a:p>
          <a:p>
            <a:endParaRPr lang="en-US" sz="1100" i="1" baseline="0" dirty="0">
              <a:solidFill>
                <a:srgbClr val="FF0000"/>
              </a:solidFill>
            </a:endParaRPr>
          </a:p>
          <a:p>
            <a:r>
              <a:rPr lang="en-US" sz="1100" i="1" baseline="0" dirty="0">
                <a:solidFill>
                  <a:srgbClr val="FF0000"/>
                </a:solidFill>
              </a:rPr>
              <a:t>(Read first bullet on slide) “What can make it hard to tell…” </a:t>
            </a:r>
            <a:br>
              <a:rPr lang="en-US" sz="1100" i="1" baseline="0" dirty="0">
                <a:solidFill>
                  <a:srgbClr val="FF0000"/>
                </a:solidFill>
              </a:rPr>
            </a:br>
            <a:r>
              <a:rPr lang="en-US" sz="1100" i="1" baseline="0" dirty="0">
                <a:solidFill>
                  <a:srgbClr val="FF0000"/>
                </a:solidFill>
              </a:rPr>
              <a:t>After a few responses be sure to cover the following examples:</a:t>
            </a:r>
          </a:p>
          <a:p>
            <a:pPr marL="171450" indent="-171450">
              <a:buFont typeface="Wingdings" panose="05000000000000000000" pitchFamily="2" charset="2"/>
              <a:buChar char="à"/>
            </a:pPr>
            <a:r>
              <a:rPr lang="en-US" sz="1100" i="1" baseline="0" dirty="0">
                <a:sym typeface="Wingdings" panose="05000000000000000000" pitchFamily="2" charset="2"/>
              </a:rPr>
              <a:t>Role of relationships (friends, strangers, upper-class members, leaders, etc.)</a:t>
            </a:r>
          </a:p>
          <a:p>
            <a:pPr marL="171450" indent="-171450">
              <a:buFont typeface="Wingdings" panose="05000000000000000000" pitchFamily="2" charset="2"/>
              <a:buChar char="à"/>
            </a:pPr>
            <a:r>
              <a:rPr lang="en-US" sz="1100" i="1" baseline="0" dirty="0">
                <a:sym typeface="Wingdings" panose="05000000000000000000" pitchFamily="2" charset="2"/>
              </a:rPr>
              <a:t>Sense of responsibility</a:t>
            </a:r>
          </a:p>
          <a:p>
            <a:pPr marL="171450" indent="-171450">
              <a:buFont typeface="Wingdings" panose="05000000000000000000" pitchFamily="2" charset="2"/>
              <a:buChar char="à"/>
            </a:pPr>
            <a:r>
              <a:rPr lang="en-US" sz="1100" i="1" baseline="0" dirty="0">
                <a:sym typeface="Wingdings" panose="05000000000000000000" pitchFamily="2" charset="2"/>
              </a:rPr>
              <a:t>Being intoxicated / drunk yourself</a:t>
            </a:r>
          </a:p>
          <a:p>
            <a:pPr marL="171450" indent="-171450">
              <a:buFont typeface="Wingdings" panose="05000000000000000000" pitchFamily="2" charset="2"/>
              <a:buChar char="à"/>
            </a:pPr>
            <a:r>
              <a:rPr lang="en-US" sz="1100" i="1" baseline="0" dirty="0">
                <a:sym typeface="Wingdings" panose="05000000000000000000" pitchFamily="2" charset="2"/>
              </a:rPr>
              <a:t>Not sure if it’s serious enough to intervene</a:t>
            </a:r>
          </a:p>
          <a:p>
            <a:pPr marL="171450" indent="-171450">
              <a:buFont typeface="Wingdings" panose="05000000000000000000" pitchFamily="2" charset="2"/>
              <a:buChar char="à"/>
            </a:pPr>
            <a:r>
              <a:rPr lang="en-US" sz="1100" i="1" baseline="0" dirty="0">
                <a:sym typeface="Wingdings" panose="05000000000000000000" pitchFamily="2" charset="2"/>
              </a:rPr>
              <a:t>If the person in need of help seems to be wanting to do something or says it’s okay but it’s clearly not okay.</a:t>
            </a:r>
          </a:p>
          <a:p>
            <a:pPr marL="171450" indent="-171450">
              <a:buFont typeface="Wingdings" panose="05000000000000000000" pitchFamily="2" charset="2"/>
              <a:buChar char="à"/>
            </a:pPr>
            <a:r>
              <a:rPr lang="en-US" sz="1100" i="1" baseline="0" dirty="0">
                <a:sym typeface="Wingdings" panose="05000000000000000000" pitchFamily="2" charset="2"/>
              </a:rPr>
              <a:t>Not sure if they want to get into someone else’s business/crossing the boundary</a:t>
            </a:r>
          </a:p>
          <a:p>
            <a:pPr marL="171450" indent="-171450">
              <a:buFont typeface="Wingdings" panose="05000000000000000000" pitchFamily="2" charset="2"/>
              <a:buChar char="à"/>
            </a:pPr>
            <a:r>
              <a:rPr lang="en-US" sz="1100" i="1" baseline="0" dirty="0">
                <a:sym typeface="Wingdings" panose="05000000000000000000" pitchFamily="2" charset="2"/>
              </a:rPr>
              <a:t>If no one else seems to think it’s a problem – normative to see xyz and people not do something</a:t>
            </a:r>
          </a:p>
          <a:p>
            <a:pPr marL="171450" indent="-171450">
              <a:buFont typeface="Wingdings" panose="05000000000000000000" pitchFamily="2" charset="2"/>
              <a:buChar char="à"/>
            </a:pPr>
            <a:r>
              <a:rPr lang="en-US" sz="1100" i="1" baseline="0" dirty="0">
                <a:sym typeface="Wingdings" panose="05000000000000000000" pitchFamily="2" charset="2"/>
              </a:rPr>
              <a:t>Not having enough information </a:t>
            </a:r>
          </a:p>
          <a:p>
            <a:pPr marL="171450" indent="-171450">
              <a:buFont typeface="Wingdings" panose="05000000000000000000" pitchFamily="2" charset="2"/>
              <a:buChar char="à"/>
            </a:pPr>
            <a:r>
              <a:rPr lang="en-US" sz="1100" i="1" baseline="0" dirty="0">
                <a:sym typeface="Wingdings" panose="05000000000000000000" pitchFamily="2" charset="2"/>
              </a:rPr>
              <a:t>Don’t want to make a scene</a:t>
            </a:r>
          </a:p>
          <a:p>
            <a:pPr marL="171450" indent="-171450">
              <a:buFont typeface="Wingdings" panose="05000000000000000000" pitchFamily="2" charset="2"/>
              <a:buChar char="à"/>
            </a:pPr>
            <a:r>
              <a:rPr lang="en-US" sz="1100" i="1" baseline="0" dirty="0">
                <a:sym typeface="Wingdings" panose="05000000000000000000" pitchFamily="2" charset="2"/>
              </a:rPr>
              <a:t>Fear of being uncool</a:t>
            </a:r>
          </a:p>
          <a:p>
            <a:endParaRPr lang="en-US" sz="1100" baseline="0" dirty="0"/>
          </a:p>
          <a:p>
            <a:endParaRPr lang="en-US" sz="1100" baseline="0" dirty="0"/>
          </a:p>
          <a:p>
            <a:endParaRPr lang="en-US" sz="1100" baseline="0" dirty="0"/>
          </a:p>
          <a:p>
            <a:endParaRPr lang="en-US" sz="1100" baseline="0" dirty="0"/>
          </a:p>
          <a:p>
            <a:endParaRPr lang="en-US" sz="1100" baseline="0" dirty="0"/>
          </a:p>
          <a:p>
            <a:r>
              <a:rPr lang="en-US" sz="1100" i="1" baseline="0" dirty="0"/>
              <a:t>Go to the second bullet on slide (click for animation) and read: </a:t>
            </a:r>
            <a:r>
              <a:rPr lang="en-US" sz="1100" b="1" i="1" baseline="0" dirty="0"/>
              <a:t>what did the characters notice that concerned them?</a:t>
            </a:r>
            <a:r>
              <a:rPr lang="en-US" sz="1100" i="1" baseline="0" dirty="0"/>
              <a:t>… After a few responses…</a:t>
            </a:r>
          </a:p>
          <a:p>
            <a:endParaRPr lang="en-US" sz="1100" i="1" baseline="0" dirty="0"/>
          </a:p>
          <a:p>
            <a:pPr marL="171450" indent="-171450">
              <a:buFont typeface="Wingdings" panose="05000000000000000000" pitchFamily="2" charset="2"/>
              <a:buChar char="à"/>
            </a:pPr>
            <a:r>
              <a:rPr lang="en-US" sz="1100" i="1" baseline="0" dirty="0">
                <a:sym typeface="Wingdings" panose="05000000000000000000" pitchFamily="2" charset="2"/>
              </a:rPr>
              <a:t>Blackout drunk (SA) passed out from alcohol (Alcohol)</a:t>
            </a:r>
          </a:p>
          <a:p>
            <a:pPr marL="171450" indent="-171450">
              <a:buFont typeface="Wingdings" panose="05000000000000000000" pitchFamily="2" charset="2"/>
              <a:buChar char="à"/>
            </a:pPr>
            <a:r>
              <a:rPr lang="en-US" sz="1100" i="1" baseline="0" dirty="0">
                <a:sym typeface="Wingdings" panose="05000000000000000000" pitchFamily="2" charset="2"/>
              </a:rPr>
              <a:t>Change in behavior (hazing, IPV)</a:t>
            </a:r>
          </a:p>
          <a:p>
            <a:pPr marL="171450" indent="-171450">
              <a:buFont typeface="Wingdings" panose="05000000000000000000" pitchFamily="2" charset="2"/>
              <a:buChar char="à"/>
            </a:pPr>
            <a:r>
              <a:rPr lang="en-US" sz="1100" i="1" baseline="0" dirty="0">
                <a:sym typeface="Wingdings" panose="05000000000000000000" pitchFamily="2" charset="2"/>
              </a:rPr>
              <a:t>Distressed – physically disheveled, visibly distressed, crying, shaky voice, etc. (hazing, IPV, SH, MH)</a:t>
            </a:r>
          </a:p>
          <a:p>
            <a:pPr marL="171450" indent="-171450">
              <a:buFont typeface="Wingdings" panose="05000000000000000000" pitchFamily="2" charset="2"/>
              <a:buChar char="à"/>
            </a:pPr>
            <a:r>
              <a:rPr lang="en-US" sz="1100" i="1" baseline="0" dirty="0">
                <a:sym typeface="Wingdings" panose="05000000000000000000" pitchFamily="2" charset="2"/>
              </a:rPr>
              <a:t>Differential treatment /someone being singled out (Bias, SH)</a:t>
            </a:r>
          </a:p>
          <a:p>
            <a:pPr marL="171450" indent="-171450">
              <a:buFont typeface="Wingdings" panose="05000000000000000000" pitchFamily="2" charset="2"/>
              <a:buChar char="à"/>
            </a:pPr>
            <a:r>
              <a:rPr lang="en-US" sz="1100" i="1" baseline="0" dirty="0">
                <a:sym typeface="Wingdings" panose="05000000000000000000" pitchFamily="2" charset="2"/>
              </a:rPr>
              <a:t>Loss of autonomy/person in need loss of control (hazing, IPV, SA)</a:t>
            </a:r>
            <a:endParaRPr lang="en-US" sz="1100" i="1" baseline="0" dirty="0"/>
          </a:p>
          <a:p>
            <a:pPr marL="171450" indent="-171450">
              <a:buFont typeface="Wingdings" panose="05000000000000000000" pitchFamily="2" charset="2"/>
              <a:buChar char="à"/>
            </a:pPr>
            <a:endParaRPr lang="en-US" i="1" baseline="0" dirty="0"/>
          </a:p>
          <a:p>
            <a:pPr marL="365760" lvl="1" indent="0">
              <a:buNone/>
            </a:pPr>
            <a:endParaRPr lang="en-US" sz="1300" dirty="0"/>
          </a:p>
          <a:p>
            <a:pPr lvl="1"/>
            <a:endParaRPr lang="en-US" dirty="0"/>
          </a:p>
        </p:txBody>
      </p:sp>
      <p:sp>
        <p:nvSpPr>
          <p:cNvPr id="4" name="Slide Number Placeholder 3"/>
          <p:cNvSpPr>
            <a:spLocks noGrp="1"/>
          </p:cNvSpPr>
          <p:nvPr>
            <p:ph type="sldNum" sz="quarter" idx="10"/>
          </p:nvPr>
        </p:nvSpPr>
        <p:spPr/>
        <p:txBody>
          <a:bodyPr/>
          <a:lstStyle/>
          <a:p>
            <a:fld id="{F1BD50E7-9BDF-42E1-A402-C864908204E5}" type="slidenum">
              <a:rPr lang="en-US" smtClean="0"/>
              <a:t>4</a:t>
            </a:fld>
            <a:endParaRPr lang="en-US" dirty="0"/>
          </a:p>
        </p:txBody>
      </p:sp>
    </p:spTree>
    <p:extLst>
      <p:ext uri="{BB962C8B-B14F-4D97-AF65-F5344CB8AC3E}">
        <p14:creationId xmlns:p14="http://schemas.microsoft.com/office/powerpoint/2010/main" val="9732501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1" dirty="0"/>
              <a:t>When you’re a bystander</a:t>
            </a:r>
            <a:r>
              <a:rPr lang="en-US" sz="1100" b="1" baseline="0" dirty="0"/>
              <a:t> in concerning </a:t>
            </a:r>
            <a:r>
              <a:rPr lang="en-US" sz="1100" b="1" dirty="0"/>
              <a:t>situations, you may have lots of thoughts and feelings about what is happening. </a:t>
            </a:r>
          </a:p>
          <a:p>
            <a:endParaRPr lang="en-US" sz="1100" b="1" dirty="0"/>
          </a:p>
          <a:p>
            <a:r>
              <a:rPr lang="en-US" sz="1100" b="1" i="1" dirty="0"/>
              <a:t>Read 1</a:t>
            </a:r>
            <a:r>
              <a:rPr lang="en-US" sz="1100" b="1" i="1" baseline="30000" dirty="0"/>
              <a:t>st</a:t>
            </a:r>
            <a:r>
              <a:rPr lang="en-US" sz="1100" b="1" i="1" dirty="0"/>
              <a:t> bullet on slide:</a:t>
            </a:r>
            <a:r>
              <a:rPr lang="en-US" sz="1100" b="1" dirty="0"/>
              <a:t> What do you think some of those thoughts or feelings might be?</a:t>
            </a:r>
          </a:p>
          <a:p>
            <a:endParaRPr lang="en-US" sz="1100" b="1" dirty="0"/>
          </a:p>
          <a:p>
            <a:r>
              <a:rPr lang="en-US" sz="1100" b="1" dirty="0"/>
              <a:t>Typical responses include:</a:t>
            </a:r>
          </a:p>
          <a:p>
            <a:pPr marL="171450" indent="-171450">
              <a:buFont typeface="Wingdings" panose="05000000000000000000" pitchFamily="2" charset="2"/>
              <a:buChar char="à"/>
            </a:pPr>
            <a:r>
              <a:rPr lang="en-US" sz="1100" b="0" dirty="0">
                <a:sym typeface="Wingdings" panose="05000000000000000000" pitchFamily="2" charset="2"/>
              </a:rPr>
              <a:t>Nervous</a:t>
            </a:r>
            <a:r>
              <a:rPr lang="en-US" sz="1100" b="0" baseline="0" dirty="0">
                <a:sym typeface="Wingdings" panose="05000000000000000000" pitchFamily="2" charset="2"/>
              </a:rPr>
              <a:t>, uncomfortable, felt awkward </a:t>
            </a:r>
          </a:p>
          <a:p>
            <a:pPr marL="171450" indent="-171450">
              <a:buFont typeface="Wingdings" panose="05000000000000000000" pitchFamily="2" charset="2"/>
              <a:buChar char="à"/>
            </a:pPr>
            <a:r>
              <a:rPr lang="en-US" sz="1100" b="0" baseline="0" dirty="0">
                <a:sym typeface="Wingdings" panose="05000000000000000000" pitchFamily="2" charset="2"/>
              </a:rPr>
              <a:t>Uncertainty – what to do, what to say, uncertain of outcome</a:t>
            </a:r>
          </a:p>
          <a:p>
            <a:pPr marL="171450" indent="-171450">
              <a:buFont typeface="Wingdings" panose="05000000000000000000" pitchFamily="2" charset="2"/>
              <a:buChar char="à"/>
            </a:pPr>
            <a:r>
              <a:rPr lang="en-US" sz="1100" b="0" baseline="0" dirty="0">
                <a:sym typeface="Wingdings" panose="05000000000000000000" pitchFamily="2" charset="2"/>
              </a:rPr>
              <a:t>Gut feeling that this isn’t right, angry at the injustice</a:t>
            </a:r>
          </a:p>
          <a:p>
            <a:pPr marL="171450" indent="-171450">
              <a:buFont typeface="Wingdings" panose="05000000000000000000" pitchFamily="2" charset="2"/>
              <a:buChar char="à"/>
            </a:pPr>
            <a:r>
              <a:rPr lang="en-US" sz="1100" b="0" baseline="0" dirty="0">
                <a:sym typeface="Wingdings" panose="05000000000000000000" pitchFamily="2" charset="2"/>
              </a:rPr>
              <a:t>Don’t know what to say or do / say the wrong thing / mental hurdle to jump over</a:t>
            </a:r>
          </a:p>
          <a:p>
            <a:pPr marL="171450" indent="-171450">
              <a:buFont typeface="Wingdings" panose="05000000000000000000" pitchFamily="2" charset="2"/>
              <a:buChar char="à"/>
            </a:pPr>
            <a:r>
              <a:rPr lang="en-US" sz="1100" b="0" baseline="0" dirty="0">
                <a:sym typeface="Wingdings" panose="05000000000000000000" pitchFamily="2" charset="2"/>
              </a:rPr>
              <a:t>Shock that they just said that or did that</a:t>
            </a:r>
          </a:p>
          <a:p>
            <a:pPr marL="171450" indent="-171450">
              <a:buFont typeface="Wingdings" panose="05000000000000000000" pitchFamily="2" charset="2"/>
              <a:buChar char="à"/>
            </a:pPr>
            <a:r>
              <a:rPr lang="en-US" sz="1100" b="0" baseline="0" dirty="0">
                <a:sym typeface="Wingdings" panose="05000000000000000000" pitchFamily="2" charset="2"/>
              </a:rPr>
              <a:t>Not sure they can help</a:t>
            </a:r>
          </a:p>
          <a:p>
            <a:pPr marL="171450" indent="-171450">
              <a:buFont typeface="Wingdings" panose="05000000000000000000" pitchFamily="2" charset="2"/>
              <a:buChar char="à"/>
            </a:pPr>
            <a:r>
              <a:rPr lang="en-US" sz="1100" b="0" baseline="0" dirty="0">
                <a:sym typeface="Wingdings" panose="05000000000000000000" pitchFamily="2" charset="2"/>
              </a:rPr>
              <a:t>Fear of being wrong about the situation</a:t>
            </a:r>
          </a:p>
          <a:p>
            <a:pPr marL="171450" indent="-171450">
              <a:buFont typeface="Wingdings" panose="05000000000000000000" pitchFamily="2" charset="2"/>
              <a:buChar char="à"/>
            </a:pPr>
            <a:r>
              <a:rPr lang="en-US" sz="1100" b="0" baseline="0" dirty="0">
                <a:sym typeface="Wingdings" panose="05000000000000000000" pitchFamily="2" charset="2"/>
              </a:rPr>
              <a:t>Worried about damaging the relationship</a:t>
            </a:r>
          </a:p>
          <a:p>
            <a:pPr marL="171450" indent="-171450">
              <a:buFont typeface="Wingdings" panose="05000000000000000000" pitchFamily="2" charset="2"/>
              <a:buChar char="à"/>
            </a:pPr>
            <a:r>
              <a:rPr lang="en-US" sz="1100" b="0" baseline="0" dirty="0">
                <a:sym typeface="Wingdings" panose="05000000000000000000" pitchFamily="2" charset="2"/>
              </a:rPr>
              <a:t>Worried about making it worse</a:t>
            </a:r>
          </a:p>
          <a:p>
            <a:pPr marL="171450" indent="-171450">
              <a:buFont typeface="Wingdings" panose="05000000000000000000" pitchFamily="2" charset="2"/>
              <a:buChar char="à"/>
            </a:pPr>
            <a:r>
              <a:rPr lang="en-US" sz="1100" b="0" baseline="0" dirty="0">
                <a:sym typeface="Wingdings" panose="05000000000000000000" pitchFamily="2" charset="2"/>
              </a:rPr>
              <a:t>Worried about what other people might think of them</a:t>
            </a:r>
          </a:p>
          <a:p>
            <a:pPr marL="171450" indent="-171450">
              <a:buFont typeface="Wingdings" panose="05000000000000000000" pitchFamily="2" charset="2"/>
              <a:buChar char="à"/>
            </a:pPr>
            <a:r>
              <a:rPr lang="en-US" sz="1100" b="0" baseline="0" dirty="0">
                <a:sym typeface="Wingdings" panose="05000000000000000000" pitchFamily="2" charset="2"/>
              </a:rPr>
              <a:t>Think someone else will take care of it</a:t>
            </a:r>
          </a:p>
          <a:p>
            <a:pPr marL="171450" indent="-171450">
              <a:buFont typeface="Wingdings" panose="05000000000000000000" pitchFamily="2" charset="2"/>
              <a:buChar char="à"/>
            </a:pPr>
            <a:r>
              <a:rPr lang="en-US" sz="1100" b="0" baseline="0" dirty="0">
                <a:sym typeface="Wingdings" panose="05000000000000000000" pitchFamily="2" charset="2"/>
              </a:rPr>
              <a:t>Guilt or obligation or duty to help someone out (which can be a motivator – first response)</a:t>
            </a:r>
            <a:endParaRPr lang="en-US" sz="1100" b="0" dirty="0"/>
          </a:p>
          <a:p>
            <a:endParaRPr lang="en-US" sz="1100" baseline="0" dirty="0"/>
          </a:p>
          <a:p>
            <a:endParaRPr lang="en-US" sz="1100" baseline="0" dirty="0"/>
          </a:p>
          <a:p>
            <a:endParaRPr lang="en-US" sz="1100" baseline="0" dirty="0"/>
          </a:p>
          <a:p>
            <a:r>
              <a:rPr lang="en-US" sz="1100" baseline="0" dirty="0"/>
              <a:t>[Might follow with: </a:t>
            </a:r>
            <a:r>
              <a:rPr lang="en-US" sz="1100" dirty="0"/>
              <a:t>“Could you ever see yourself overcoming worry, fear, etc. in a situation to help a friend/ someone?”]</a:t>
            </a:r>
          </a:p>
          <a:p>
            <a:r>
              <a:rPr lang="en-US" sz="1100" dirty="0">
                <a:sym typeface="Wingdings" panose="05000000000000000000" pitchFamily="2" charset="2"/>
              </a:rPr>
              <a:t>sometimes</a:t>
            </a:r>
            <a:r>
              <a:rPr lang="en-US" sz="1100" baseline="0" dirty="0">
                <a:sym typeface="Wingdings" panose="05000000000000000000" pitchFamily="2" charset="2"/>
              </a:rPr>
              <a:t> it helps to have someone else to intervene with (strength in numbers)</a:t>
            </a:r>
            <a:endParaRPr lang="en-US" sz="1100" dirty="0"/>
          </a:p>
          <a:p>
            <a:endParaRPr lang="en-US" sz="1100" b="1" i="1" baseline="0" dirty="0"/>
          </a:p>
          <a:p>
            <a:r>
              <a:rPr lang="en-US" sz="1100" b="1" i="1" baseline="0" dirty="0"/>
              <a:t>Next question: Why did the bystanders decide to do something?</a:t>
            </a:r>
          </a:p>
          <a:p>
            <a:r>
              <a:rPr lang="en-US" sz="1100" b="0" i="0" baseline="0" dirty="0"/>
              <a:t>Typical responses include:</a:t>
            </a:r>
            <a:br>
              <a:rPr lang="en-US" sz="1100" b="0" i="0" baseline="0" dirty="0"/>
            </a:br>
            <a:r>
              <a:rPr lang="en-US" sz="1100" b="0" i="0" baseline="0" dirty="0"/>
              <a:t>-if they say “I can’t talk about it” that’s usually a pretty big sign.</a:t>
            </a:r>
          </a:p>
          <a:p>
            <a:r>
              <a:rPr lang="en-US" sz="1100" b="0" i="0" baseline="0" dirty="0"/>
              <a:t>-”I’m fine” is not really a “Yes, I’m doing great” answer. </a:t>
            </a:r>
          </a:p>
          <a:p>
            <a:pPr marL="0" indent="0">
              <a:buFontTx/>
              <a:buNone/>
            </a:pPr>
            <a:r>
              <a:rPr lang="en-US" sz="1100" b="0" i="0" baseline="0" dirty="0"/>
              <a:t>-Feeling protective of their friends and wanted to be in solidarity and help. </a:t>
            </a:r>
          </a:p>
          <a:p>
            <a:pPr marL="0" indent="0">
              <a:buFontTx/>
              <a:buNone/>
            </a:pPr>
            <a:r>
              <a:rPr lang="en-US" sz="1100" b="0" i="0" baseline="0" dirty="0"/>
              <a:t>-Felt offended by what was happening themselves (righteous anger)</a:t>
            </a:r>
          </a:p>
          <a:p>
            <a:endParaRPr lang="en-US" sz="1100" b="0" i="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1" i="1" baseline="0" dirty="0">
                <a:sym typeface="Wingdings" panose="05000000000000000000" pitchFamily="2" charset="2"/>
              </a:rPr>
              <a:t> If the group isn’t coming up with anything, ask “</a:t>
            </a:r>
            <a:r>
              <a:rPr lang="en-US" sz="1100" dirty="0"/>
              <a:t>To what extent did the characters feel responsible to say or do something?”</a:t>
            </a:r>
            <a:endParaRPr lang="en-US" sz="1100" b="1" i="1" baseline="0" dirty="0"/>
          </a:p>
          <a:p>
            <a:endParaRPr lang="en-US" sz="1100" b="1" i="1" baseline="0" dirty="0"/>
          </a:p>
          <a:p>
            <a:r>
              <a:rPr lang="en-US" sz="1100" b="1" i="1" baseline="0" dirty="0"/>
              <a:t>Encourage discussion on sense of responsibility </a:t>
            </a:r>
            <a:r>
              <a:rPr lang="en-US" sz="1100" i="1" baseline="0" dirty="0"/>
              <a:t>with a friend, acquaintance or stranger, as a member of the campus community.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t>The emotions</a:t>
            </a:r>
            <a:r>
              <a:rPr lang="en-US" sz="1100" baseline="0" dirty="0"/>
              <a:t> you identified earlier are things that the bystanders overcame in order to take action.</a:t>
            </a:r>
            <a:endParaRPr lang="en-US" sz="1100" i="1" baseline="0" dirty="0"/>
          </a:p>
          <a:p>
            <a:endParaRPr lang="en-US" sz="1100" i="1" baseline="0" dirty="0"/>
          </a:p>
          <a:p>
            <a:r>
              <a:rPr lang="en-US" sz="1100" i="1" baseline="0" dirty="0"/>
              <a:t>Feelings of responsibility and risk of not doing something &gt;</a:t>
            </a:r>
            <a:r>
              <a:rPr lang="en-US" sz="1100" i="1" baseline="0" dirty="0">
                <a:sym typeface="Wingdings" panose="05000000000000000000" pitchFamily="2" charset="2"/>
              </a:rPr>
              <a:t> outweighed the fear /barriers/concerns about intervening. </a:t>
            </a:r>
            <a:endParaRPr lang="en-US" sz="1100" dirty="0"/>
          </a:p>
          <a:p>
            <a:endParaRPr lang="en-US" i="1" dirty="0"/>
          </a:p>
        </p:txBody>
      </p:sp>
      <p:sp>
        <p:nvSpPr>
          <p:cNvPr id="4" name="Slide Number Placeholder 3"/>
          <p:cNvSpPr>
            <a:spLocks noGrp="1"/>
          </p:cNvSpPr>
          <p:nvPr>
            <p:ph type="sldNum" sz="quarter" idx="10"/>
          </p:nvPr>
        </p:nvSpPr>
        <p:spPr/>
        <p:txBody>
          <a:bodyPr/>
          <a:lstStyle/>
          <a:p>
            <a:fld id="{F1BD50E7-9BDF-42E1-A402-C864908204E5}" type="slidenum">
              <a:rPr lang="en-US" smtClean="0"/>
              <a:t>5</a:t>
            </a:fld>
            <a:endParaRPr lang="en-US" dirty="0"/>
          </a:p>
        </p:txBody>
      </p:sp>
    </p:spTree>
    <p:extLst>
      <p:ext uri="{BB962C8B-B14F-4D97-AF65-F5344CB8AC3E}">
        <p14:creationId xmlns:p14="http://schemas.microsoft.com/office/powerpoint/2010/main" val="33083804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t>In the different</a:t>
            </a:r>
            <a:r>
              <a:rPr lang="en-US" sz="1200" b="1" baseline="0" dirty="0"/>
              <a:t> scenes we saw different types of relationships among the characters. </a:t>
            </a:r>
            <a:r>
              <a:rPr lang="en-US" sz="1200" b="1" dirty="0"/>
              <a:t>Let’s spend a minute longer on the </a:t>
            </a:r>
            <a:r>
              <a:rPr lang="en-US" b="1" dirty="0"/>
              <a:t>Role of Relationship</a:t>
            </a:r>
            <a:r>
              <a:rPr lang="en-US" dirty="0"/>
              <a:t>. </a:t>
            </a:r>
            <a:br>
              <a:rPr lang="en-US" dirty="0"/>
            </a:br>
            <a:r>
              <a:rPr lang="en-US" dirty="0"/>
              <a:t>(Click for first</a:t>
            </a:r>
            <a:r>
              <a:rPr lang="en-US" baseline="0" dirty="0"/>
              <a:t> animation)</a:t>
            </a: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To what extent would </a:t>
            </a:r>
            <a:r>
              <a:rPr lang="en-US" sz="1200" b="1" i="1" dirty="0"/>
              <a:t>knowing the person </a:t>
            </a:r>
            <a:r>
              <a:rPr lang="en-US" sz="1200" dirty="0"/>
              <a:t>in need of help make it more or less likely that you might act? </a:t>
            </a:r>
            <a:br>
              <a:rPr lang="en-US" sz="1200" dirty="0"/>
            </a:br>
            <a:endParaRPr 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And what about </a:t>
            </a:r>
            <a:r>
              <a:rPr lang="en-US" sz="1200" b="1" i="1" dirty="0"/>
              <a:t>hierarchy or </a:t>
            </a:r>
            <a:r>
              <a:rPr lang="en-US" b="1" i="1" dirty="0"/>
              <a:t>power differences </a:t>
            </a:r>
            <a:r>
              <a:rPr lang="en-US" dirty="0"/>
              <a:t>in the relationship? </a:t>
            </a:r>
            <a:br>
              <a:rPr lang="en-US" dirty="0"/>
            </a:br>
            <a:r>
              <a:rPr lang="en-US" dirty="0"/>
              <a:t>(Click for second animation)</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if the person in need of help is older than</a:t>
            </a:r>
            <a:r>
              <a:rPr lang="en-US" baseline="0" dirty="0"/>
              <a:t> you or has “status” over you, like being the team captain or an officer in your student organization? Does that change how you think about intervening?</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What if the person perpetuating the problem is a faculty member?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sz="1200" b="1" dirty="0"/>
              <a:t>Is it easier or harder to take action depending on the type of situation?</a:t>
            </a:r>
            <a:r>
              <a:rPr lang="en-US" sz="1200" b="0" dirty="0"/>
              <a:t> (</a:t>
            </a:r>
            <a:r>
              <a:rPr lang="en-US" sz="1200" b="0" i="1" dirty="0"/>
              <a:t>Click for next animation)</a:t>
            </a:r>
          </a:p>
          <a:p>
            <a:endParaRPr lang="en-US" sz="1200" b="0" i="1" dirty="0"/>
          </a:p>
          <a:p>
            <a:endParaRPr lang="en-US" sz="1200" b="0" i="1" dirty="0"/>
          </a:p>
          <a:p>
            <a:endParaRPr lang="en-US" sz="1200" b="1" dirty="0"/>
          </a:p>
          <a:p>
            <a:endParaRPr lang="en-US" b="1" dirty="0"/>
          </a:p>
        </p:txBody>
      </p:sp>
      <p:sp>
        <p:nvSpPr>
          <p:cNvPr id="4" name="Slide Number Placeholder 3"/>
          <p:cNvSpPr>
            <a:spLocks noGrp="1"/>
          </p:cNvSpPr>
          <p:nvPr>
            <p:ph type="sldNum" sz="quarter" idx="10"/>
          </p:nvPr>
        </p:nvSpPr>
        <p:spPr/>
        <p:txBody>
          <a:bodyPr/>
          <a:lstStyle/>
          <a:p>
            <a:fld id="{F1BD50E7-9BDF-42E1-A402-C864908204E5}" type="slidenum">
              <a:rPr lang="en-US" smtClean="0"/>
              <a:t>6</a:t>
            </a:fld>
            <a:endParaRPr lang="en-US" dirty="0"/>
          </a:p>
        </p:txBody>
      </p:sp>
    </p:spTree>
    <p:extLst>
      <p:ext uri="{BB962C8B-B14F-4D97-AF65-F5344CB8AC3E}">
        <p14:creationId xmlns:p14="http://schemas.microsoft.com/office/powerpoint/2010/main" val="166606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0" dirty="0"/>
              <a:t>“In the film, we saw the characters take action in many ways (which we’ve been discussing) both in urgent and non-urgent situations.”</a:t>
            </a:r>
          </a:p>
          <a:p>
            <a:pPr marL="0" indent="0">
              <a:buNone/>
            </a:pPr>
            <a:r>
              <a:rPr lang="en-US" sz="1000" b="1" dirty="0"/>
              <a:t>Read slide:</a:t>
            </a:r>
          </a:p>
          <a:p>
            <a:r>
              <a:rPr lang="en-US" sz="1000" u="sng" dirty="0"/>
              <a:t>Non-urgent situations </a:t>
            </a:r>
            <a:r>
              <a:rPr lang="en-US" sz="1000" u="none" dirty="0"/>
              <a:t>(Click</a:t>
            </a:r>
            <a:r>
              <a:rPr lang="en-US" sz="1000" u="none" baseline="0" dirty="0"/>
              <a:t> for animation)</a:t>
            </a:r>
            <a:endParaRPr lang="en-US" sz="1000" u="none" dirty="0"/>
          </a:p>
          <a:p>
            <a:pPr lvl="1"/>
            <a:r>
              <a:rPr lang="en-US" sz="1000" dirty="0"/>
              <a:t>Listen, empathize, and validate (MH, IPV)</a:t>
            </a:r>
          </a:p>
          <a:p>
            <a:pPr lvl="1"/>
            <a:r>
              <a:rPr lang="en-US" sz="1000" dirty="0"/>
              <a:t>Express concern (SA, Hazing, IPV)</a:t>
            </a:r>
          </a:p>
          <a:p>
            <a:pPr lvl="1"/>
            <a:r>
              <a:rPr lang="en-US" sz="1000" dirty="0"/>
              <a:t>Describe what you observe (non-judgmentally)</a:t>
            </a:r>
            <a:r>
              <a:rPr lang="en-US" sz="1000" baseline="0" dirty="0"/>
              <a:t> </a:t>
            </a:r>
            <a:r>
              <a:rPr lang="en-US" sz="1000" dirty="0"/>
              <a:t>(Hazing, MH)</a:t>
            </a:r>
          </a:p>
          <a:p>
            <a:pPr lvl="1"/>
            <a:r>
              <a:rPr lang="en-US" sz="1000" dirty="0"/>
              <a:t>Offer support (Racial Bias,</a:t>
            </a:r>
            <a:r>
              <a:rPr lang="en-US" sz="1000" baseline="0" dirty="0"/>
              <a:t> Gender Bias/ SH, IPV)</a:t>
            </a:r>
            <a:endParaRPr lang="en-US" sz="1000" dirty="0"/>
          </a:p>
          <a:p>
            <a:pPr lvl="1"/>
            <a:r>
              <a:rPr lang="en-US" sz="1000" dirty="0"/>
              <a:t>Connect to resources (MH, IPV)</a:t>
            </a:r>
          </a:p>
          <a:p>
            <a:r>
              <a:rPr lang="en-US" sz="1000" u="sng" dirty="0"/>
              <a:t>Urgent/emergency situations </a:t>
            </a:r>
            <a:r>
              <a:rPr lang="en-US" sz="1000" u="none" dirty="0"/>
              <a:t>(click for animation)</a:t>
            </a:r>
            <a:endParaRPr lang="en-US" sz="1000" u="sng" dirty="0"/>
          </a:p>
          <a:p>
            <a:pPr lvl="1"/>
            <a:r>
              <a:rPr lang="en-US" sz="1000" dirty="0"/>
              <a:t>Don’t assume others will act (All)</a:t>
            </a:r>
          </a:p>
          <a:p>
            <a:pPr lvl="1"/>
            <a:r>
              <a:rPr lang="en-US" sz="1000" dirty="0"/>
              <a:t>Act with others if possible (SA, Gender Bias/SH, Alcohol</a:t>
            </a:r>
            <a:r>
              <a:rPr lang="en-US" sz="1000" baseline="0" dirty="0"/>
              <a:t> Emergency)</a:t>
            </a:r>
            <a:endParaRPr lang="en-US" sz="1000" dirty="0"/>
          </a:p>
          <a:p>
            <a:pPr lvl="1"/>
            <a:r>
              <a:rPr lang="en-US" sz="1000" dirty="0"/>
              <a:t>Be direct or distract (SA)</a:t>
            </a:r>
          </a:p>
          <a:p>
            <a:pPr lvl="1"/>
            <a:r>
              <a:rPr lang="en-US" sz="1000" dirty="0"/>
              <a:t>Call for help (Alcohol Emergency)</a:t>
            </a:r>
          </a:p>
          <a:p>
            <a:pPr lvl="1"/>
            <a:endParaRPr lang="en-US" sz="1000" dirty="0"/>
          </a:p>
          <a:p>
            <a:r>
              <a:rPr lang="en-US" sz="1000" dirty="0"/>
              <a:t>Which of the situations would you consider to be an</a:t>
            </a:r>
            <a:r>
              <a:rPr lang="en-US" sz="1000" baseline="0" dirty="0"/>
              <a:t> </a:t>
            </a:r>
            <a:r>
              <a:rPr lang="en-US" sz="1000" dirty="0"/>
              <a:t>emergency? – Answer</a:t>
            </a:r>
            <a:r>
              <a:rPr lang="en-US" sz="1000" baseline="0" dirty="0"/>
              <a:t> = Alcohol emergency.</a:t>
            </a:r>
            <a:endParaRPr lang="en-US" sz="1000" dirty="0"/>
          </a:p>
          <a:p>
            <a:r>
              <a:rPr lang="en-US" sz="1000" baseline="0" dirty="0"/>
              <a:t> </a:t>
            </a:r>
            <a:r>
              <a:rPr lang="en-US" sz="1000" baseline="0" dirty="0">
                <a:sym typeface="Wingdings" panose="05000000000000000000" pitchFamily="2" charset="2"/>
              </a:rPr>
              <a:t> </a:t>
            </a:r>
            <a:r>
              <a:rPr lang="en-US" sz="1000" b="1" baseline="0" dirty="0"/>
              <a:t>What made that alcohol situation an emergency?</a:t>
            </a:r>
          </a:p>
          <a:p>
            <a:r>
              <a:rPr lang="en-US" sz="1000" b="1" baseline="0" dirty="0"/>
              <a:t>	</a:t>
            </a:r>
            <a:r>
              <a:rPr lang="en-US" sz="1000" b="1" baseline="0" dirty="0">
                <a:sym typeface="Wingdings" panose="05000000000000000000" pitchFamily="2" charset="2"/>
              </a:rPr>
              <a:t> </a:t>
            </a:r>
            <a:r>
              <a:rPr lang="en-US" sz="1000" b="0" baseline="0" dirty="0"/>
              <a:t>(</a:t>
            </a:r>
            <a:r>
              <a:rPr lang="en-US" sz="1000" dirty="0"/>
              <a:t>Ask</a:t>
            </a:r>
            <a:r>
              <a:rPr lang="en-US" sz="1000" baseline="0" dirty="0"/>
              <a:t> group for signs of alcohol poisoning, and fill in the gaps. Go to next slide)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sym typeface="Wingdings" panose="05000000000000000000" pitchFamily="2" charset="2"/>
              </a:rPr>
              <a:t></a:t>
            </a:r>
            <a:r>
              <a:rPr lang="en-US" sz="1000" dirty="0"/>
              <a:t>[</a:t>
            </a:r>
            <a:r>
              <a:rPr lang="en-US" sz="1000" b="1" dirty="0"/>
              <a:t>They might</a:t>
            </a:r>
            <a:r>
              <a:rPr lang="en-US" sz="1000" b="1" baseline="0" dirty="0"/>
              <a:t> say, the potential sexual assault</a:t>
            </a:r>
            <a:r>
              <a:rPr lang="en-US" sz="1000" baseline="0" dirty="0"/>
              <a:t>… if so, we might say something like “yes, this could have ended up being an emergency, but at this stage it was at least an urgent situation, and it’s really good the friends acted quickly. There was another scenario, however, that was already at the life or death, emergency stage. Which one was that?”]</a:t>
            </a:r>
            <a:endParaRPr lang="en-US" sz="1000" dirty="0"/>
          </a:p>
          <a:p>
            <a:endParaRPr lang="en-US" dirty="0"/>
          </a:p>
          <a:p>
            <a:pPr lvl="1"/>
            <a:endParaRPr lang="en-US" dirty="0"/>
          </a:p>
        </p:txBody>
      </p:sp>
      <p:sp>
        <p:nvSpPr>
          <p:cNvPr id="4" name="Slide Number Placeholder 3"/>
          <p:cNvSpPr>
            <a:spLocks noGrp="1"/>
          </p:cNvSpPr>
          <p:nvPr>
            <p:ph type="sldNum" sz="quarter" idx="10"/>
          </p:nvPr>
        </p:nvSpPr>
        <p:spPr/>
        <p:txBody>
          <a:bodyPr/>
          <a:lstStyle/>
          <a:p>
            <a:fld id="{F1BD50E7-9BDF-42E1-A402-C864908204E5}" type="slidenum">
              <a:rPr lang="en-US" smtClean="0"/>
              <a:t>7</a:t>
            </a:fld>
            <a:endParaRPr lang="en-US" dirty="0"/>
          </a:p>
        </p:txBody>
      </p:sp>
    </p:spTree>
    <p:extLst>
      <p:ext uri="{BB962C8B-B14F-4D97-AF65-F5344CB8AC3E}">
        <p14:creationId xmlns:p14="http://schemas.microsoft.com/office/powerpoint/2010/main" val="13394398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One way to remember the signs of alcohol poisoning: the ABCDs</a:t>
            </a:r>
          </a:p>
          <a:p>
            <a:endParaRPr lang="en-US" dirty="0"/>
          </a:p>
          <a:p>
            <a:r>
              <a:rPr lang="en-US" b="1" baseline="0" dirty="0"/>
              <a:t>Read slide.</a:t>
            </a:r>
          </a:p>
          <a:p>
            <a:r>
              <a:rPr lang="en-US" b="0" baseline="0" dirty="0"/>
              <a:t>Any one of these signs indicates the need to call for medical assistance. </a:t>
            </a:r>
            <a:endParaRPr lang="en-US" b="0" dirty="0"/>
          </a:p>
        </p:txBody>
      </p:sp>
      <p:sp>
        <p:nvSpPr>
          <p:cNvPr id="4" name="Slide Number Placeholder 3"/>
          <p:cNvSpPr>
            <a:spLocks noGrp="1"/>
          </p:cNvSpPr>
          <p:nvPr>
            <p:ph type="sldNum" sz="quarter" idx="10"/>
          </p:nvPr>
        </p:nvSpPr>
        <p:spPr/>
        <p:txBody>
          <a:bodyPr/>
          <a:lstStyle/>
          <a:p>
            <a:fld id="{254C4F13-BC5F-47B8-A650-D0F04BF11B34}" type="slidenum">
              <a:rPr lang="en-US" smtClean="0"/>
              <a:pPr/>
              <a:t>8</a:t>
            </a:fld>
            <a:endParaRPr lang="en-US" dirty="0"/>
          </a:p>
        </p:txBody>
      </p:sp>
    </p:spTree>
    <p:extLst>
      <p:ext uri="{BB962C8B-B14F-4D97-AF65-F5344CB8AC3E}">
        <p14:creationId xmlns:p14="http://schemas.microsoft.com/office/powerpoint/2010/main" val="3141864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Once you recognize the signs of an alcohol</a:t>
            </a:r>
            <a:r>
              <a:rPr lang="en-US" b="1" baseline="0" dirty="0"/>
              <a:t> or other drug emergency, this is what needs to happen: read the slide</a:t>
            </a:r>
            <a:endParaRPr lang="en-US" b="1" dirty="0"/>
          </a:p>
          <a:p>
            <a:endParaRPr lang="en-US" dirty="0"/>
          </a:p>
          <a:p>
            <a:endParaRPr lang="en-US" dirty="0"/>
          </a:p>
        </p:txBody>
      </p:sp>
      <p:sp>
        <p:nvSpPr>
          <p:cNvPr id="4" name="Slide Number Placeholder 3"/>
          <p:cNvSpPr>
            <a:spLocks noGrp="1"/>
          </p:cNvSpPr>
          <p:nvPr>
            <p:ph type="sldNum" sz="quarter" idx="10"/>
          </p:nvPr>
        </p:nvSpPr>
        <p:spPr/>
        <p:txBody>
          <a:bodyPr/>
          <a:lstStyle/>
          <a:p>
            <a:fld id="{F1BD50E7-9BDF-42E1-A402-C864908204E5}" type="slidenum">
              <a:rPr lang="en-US" smtClean="0"/>
              <a:t>9</a:t>
            </a:fld>
            <a:endParaRPr lang="en-US" dirty="0"/>
          </a:p>
        </p:txBody>
      </p:sp>
    </p:spTree>
    <p:extLst>
      <p:ext uri="{BB962C8B-B14F-4D97-AF65-F5344CB8AC3E}">
        <p14:creationId xmlns:p14="http://schemas.microsoft.com/office/powerpoint/2010/main" val="26419864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extLst>
                <a:ext uri="{28A0092B-C50C-407E-A947-70E740481C1C}">
                  <a14:useLocalDpi xmlns:a14="http://schemas.microsoft.com/office/drawing/2010/main" val="0"/>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a:t>Click to edit Master title style</a:t>
            </a:r>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4E13B8F4-81D0-4A88-B994-6DD7BB998E01}" type="datetime1">
              <a:rPr lang="en-US" smtClean="0"/>
              <a:t>8/19/2020</a:t>
            </a:fld>
            <a:endParaRPr lang="en-US" dirty="0"/>
          </a:p>
        </p:txBody>
      </p:sp>
      <p:sp>
        <p:nvSpPr>
          <p:cNvPr id="5" name="Footer Placeholder 4"/>
          <p:cNvSpPr>
            <a:spLocks noGrp="1"/>
          </p:cNvSpPr>
          <p:nvPr>
            <p:ph type="ftr" sz="quarter" idx="11"/>
          </p:nvPr>
        </p:nvSpPr>
        <p:spPr>
          <a:xfrm>
            <a:off x="1174044" y="5357592"/>
            <a:ext cx="5034845" cy="365125"/>
          </a:xfrm>
        </p:spPr>
        <p:txBody>
          <a:bodyPr/>
          <a:lstStyle/>
          <a:p>
            <a:r>
              <a:rPr lang="en-US"/>
              <a:t>Cornell University 2017</a:t>
            </a:r>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613B4BF-F3A3-4B04-9E53-7BA7025A4B65}"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B65544-FF4E-4E33-8F1B-C7B2EE379834}" type="datetime1">
              <a:rPr lang="en-US" smtClean="0"/>
              <a:t>8/19/2020</a:t>
            </a:fld>
            <a:endParaRPr lang="en-US" dirty="0"/>
          </a:p>
        </p:txBody>
      </p:sp>
      <p:sp>
        <p:nvSpPr>
          <p:cNvPr id="5" name="Footer Placeholder 4"/>
          <p:cNvSpPr>
            <a:spLocks noGrp="1"/>
          </p:cNvSpPr>
          <p:nvPr>
            <p:ph type="ftr" sz="quarter" idx="11"/>
          </p:nvPr>
        </p:nvSpPr>
        <p:spPr/>
        <p:txBody>
          <a:bodyPr/>
          <a:lstStyle/>
          <a:p>
            <a:r>
              <a:rPr lang="en-US"/>
              <a:t>Cornell University 2017</a:t>
            </a:r>
            <a:endParaRPr lang="en-US" dirty="0"/>
          </a:p>
        </p:txBody>
      </p:sp>
      <p:sp>
        <p:nvSpPr>
          <p:cNvPr id="6" name="Slide Number Placeholder 5"/>
          <p:cNvSpPr>
            <a:spLocks noGrp="1"/>
          </p:cNvSpPr>
          <p:nvPr>
            <p:ph type="sldNum" sz="quarter" idx="12"/>
          </p:nvPr>
        </p:nvSpPr>
        <p:spPr/>
        <p:txBody>
          <a:bodyPr/>
          <a:lstStyle/>
          <a:p>
            <a:fld id="{1613B4BF-F3A3-4B04-9E53-7BA7025A4B6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EB0363-A8C9-4FDF-BCB0-105DB7761F5A}" type="datetime1">
              <a:rPr lang="en-US" smtClean="0"/>
              <a:t>8/19/2020</a:t>
            </a:fld>
            <a:endParaRPr lang="en-US" dirty="0"/>
          </a:p>
        </p:txBody>
      </p:sp>
      <p:sp>
        <p:nvSpPr>
          <p:cNvPr id="5" name="Footer Placeholder 4"/>
          <p:cNvSpPr>
            <a:spLocks noGrp="1"/>
          </p:cNvSpPr>
          <p:nvPr>
            <p:ph type="ftr" sz="quarter" idx="11"/>
          </p:nvPr>
        </p:nvSpPr>
        <p:spPr/>
        <p:txBody>
          <a:bodyPr/>
          <a:lstStyle/>
          <a:p>
            <a:r>
              <a:rPr lang="en-US"/>
              <a:t>Cornell University 2017</a:t>
            </a:r>
            <a:endParaRPr lang="en-US" dirty="0"/>
          </a:p>
        </p:txBody>
      </p:sp>
      <p:sp>
        <p:nvSpPr>
          <p:cNvPr id="6" name="Slide Number Placeholder 5"/>
          <p:cNvSpPr>
            <a:spLocks noGrp="1"/>
          </p:cNvSpPr>
          <p:nvPr>
            <p:ph type="sldNum" sz="quarter" idx="12"/>
          </p:nvPr>
        </p:nvSpPr>
        <p:spPr/>
        <p:txBody>
          <a:bodyPr/>
          <a:lstStyle/>
          <a:p>
            <a:fld id="{1613B4BF-F3A3-4B04-9E53-7BA7025A4B65}"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1EA68F-BB06-4784-A332-29DF79215357}" type="datetime1">
              <a:rPr lang="en-US" smtClean="0"/>
              <a:t>8/19/2020</a:t>
            </a:fld>
            <a:endParaRPr lang="en-US" dirty="0"/>
          </a:p>
        </p:txBody>
      </p:sp>
      <p:sp>
        <p:nvSpPr>
          <p:cNvPr id="5" name="Footer Placeholder 4"/>
          <p:cNvSpPr>
            <a:spLocks noGrp="1"/>
          </p:cNvSpPr>
          <p:nvPr>
            <p:ph type="ftr" sz="quarter" idx="11"/>
          </p:nvPr>
        </p:nvSpPr>
        <p:spPr/>
        <p:txBody>
          <a:bodyPr/>
          <a:lstStyle/>
          <a:p>
            <a:r>
              <a:rPr lang="en-US"/>
              <a:t>Cornell University 2017</a:t>
            </a:r>
            <a:endParaRPr lang="en-US" dirty="0"/>
          </a:p>
        </p:txBody>
      </p:sp>
      <p:sp>
        <p:nvSpPr>
          <p:cNvPr id="6" name="Slide Number Placeholder 5"/>
          <p:cNvSpPr>
            <a:spLocks noGrp="1"/>
          </p:cNvSpPr>
          <p:nvPr>
            <p:ph type="sldNum" sz="quarter" idx="12"/>
          </p:nvPr>
        </p:nvSpPr>
        <p:spPr/>
        <p:txBody>
          <a:bodyPr/>
          <a:lstStyle/>
          <a:p>
            <a:fld id="{1613B4BF-F3A3-4B04-9E53-7BA7025A4B6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870781-B540-4D29-A958-4083759699BD}" type="datetime1">
              <a:rPr lang="en-US" smtClean="0"/>
              <a:t>8/19/2020</a:t>
            </a:fld>
            <a:endParaRPr lang="en-US" dirty="0"/>
          </a:p>
        </p:txBody>
      </p:sp>
      <p:sp>
        <p:nvSpPr>
          <p:cNvPr id="5" name="Footer Placeholder 4"/>
          <p:cNvSpPr>
            <a:spLocks noGrp="1"/>
          </p:cNvSpPr>
          <p:nvPr>
            <p:ph type="ftr" sz="quarter" idx="11"/>
          </p:nvPr>
        </p:nvSpPr>
        <p:spPr/>
        <p:txBody>
          <a:bodyPr/>
          <a:lstStyle/>
          <a:p>
            <a:r>
              <a:rPr lang="en-US"/>
              <a:t>Cornell University 2017</a:t>
            </a:r>
            <a:endParaRPr lang="en-US" dirty="0"/>
          </a:p>
        </p:txBody>
      </p:sp>
      <p:sp>
        <p:nvSpPr>
          <p:cNvPr id="6" name="Slide Number Placeholder 5"/>
          <p:cNvSpPr>
            <a:spLocks noGrp="1"/>
          </p:cNvSpPr>
          <p:nvPr>
            <p:ph type="sldNum" sz="quarter" idx="12"/>
          </p:nvPr>
        </p:nvSpPr>
        <p:spPr/>
        <p:txBody>
          <a:bodyPr/>
          <a:lstStyle/>
          <a:p>
            <a:fld id="{1613B4BF-F3A3-4B04-9E53-7BA7025A4B65}"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73671275-AC57-45E7-9F28-B5C211AA7E18}" type="datetime1">
              <a:rPr lang="en-US" smtClean="0"/>
              <a:t>8/19/2020</a:t>
            </a:fld>
            <a:endParaRPr lang="en-US" dirty="0"/>
          </a:p>
        </p:txBody>
      </p:sp>
      <p:sp>
        <p:nvSpPr>
          <p:cNvPr id="6" name="Footer Placeholder 5"/>
          <p:cNvSpPr>
            <a:spLocks noGrp="1"/>
          </p:cNvSpPr>
          <p:nvPr>
            <p:ph type="ftr" sz="quarter" idx="11"/>
          </p:nvPr>
        </p:nvSpPr>
        <p:spPr/>
        <p:txBody>
          <a:bodyPr/>
          <a:lstStyle/>
          <a:p>
            <a:r>
              <a:rPr lang="en-US"/>
              <a:t>Cornell University 2017</a:t>
            </a:r>
            <a:endParaRPr lang="en-US" dirty="0"/>
          </a:p>
        </p:txBody>
      </p:sp>
      <p:sp>
        <p:nvSpPr>
          <p:cNvPr id="7" name="Slide Number Placeholder 6"/>
          <p:cNvSpPr>
            <a:spLocks noGrp="1"/>
          </p:cNvSpPr>
          <p:nvPr>
            <p:ph type="sldNum" sz="quarter" idx="12"/>
          </p:nvPr>
        </p:nvSpPr>
        <p:spPr/>
        <p:txBody>
          <a:bodyPr/>
          <a:lstStyle/>
          <a:p>
            <a:fld id="{1613B4BF-F3A3-4B04-9E53-7BA7025A4B65}" type="slidenum">
              <a:rPr lang="en-US" smtClean="0"/>
              <a:t>‹#›</a:t>
            </a:fld>
            <a:endParaRPr lang="en-US" dirty="0"/>
          </a:p>
        </p:txBody>
      </p:sp>
      <p:sp>
        <p:nvSpPr>
          <p:cNvPr id="9" name="Content Placeholder 8"/>
          <p:cNvSpPr>
            <a:spLocks noGrp="1"/>
          </p:cNvSpPr>
          <p:nvPr>
            <p:ph sz="quarter" idx="13"/>
          </p:nvPr>
        </p:nvSpPr>
        <p:spPr>
          <a:xfrm>
            <a:off x="1298448" y="2121407"/>
            <a:ext cx="3200400" cy="360273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4"/>
          </p:nvPr>
        </p:nvSpPr>
        <p:spPr>
          <a:xfrm>
            <a:off x="4663440" y="2119313"/>
            <a:ext cx="3200400" cy="3605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826C0890-C4CC-4493-99F6-3FFDF855C513}" type="datetime1">
              <a:rPr lang="en-US" smtClean="0"/>
              <a:t>8/19/2020</a:t>
            </a:fld>
            <a:endParaRPr lang="en-US" dirty="0"/>
          </a:p>
        </p:txBody>
      </p:sp>
      <p:sp>
        <p:nvSpPr>
          <p:cNvPr id="8" name="Footer Placeholder 7"/>
          <p:cNvSpPr>
            <a:spLocks noGrp="1"/>
          </p:cNvSpPr>
          <p:nvPr>
            <p:ph type="ftr" sz="quarter" idx="11"/>
          </p:nvPr>
        </p:nvSpPr>
        <p:spPr/>
        <p:txBody>
          <a:bodyPr/>
          <a:lstStyle/>
          <a:p>
            <a:r>
              <a:rPr lang="en-US"/>
              <a:t>Cornell University 2017</a:t>
            </a:r>
            <a:endParaRPr lang="en-US" dirty="0"/>
          </a:p>
        </p:txBody>
      </p:sp>
      <p:sp>
        <p:nvSpPr>
          <p:cNvPr id="9" name="Slide Number Placeholder 8"/>
          <p:cNvSpPr>
            <a:spLocks noGrp="1"/>
          </p:cNvSpPr>
          <p:nvPr>
            <p:ph type="sldNum" sz="quarter" idx="12"/>
          </p:nvPr>
        </p:nvSpPr>
        <p:spPr/>
        <p:txBody>
          <a:bodyPr/>
          <a:lstStyle/>
          <a:p>
            <a:fld id="{1613B4BF-F3A3-4B04-9E53-7BA7025A4B65}" type="slidenum">
              <a:rPr lang="en-US" smtClean="0"/>
              <a:t>‹#›</a:t>
            </a:fld>
            <a:endParaRPr lang="en-US" dirty="0"/>
          </a:p>
        </p:txBody>
      </p:sp>
      <p:sp>
        <p:nvSpPr>
          <p:cNvPr id="11" name="Content Placeholder 10"/>
          <p:cNvSpPr>
            <a:spLocks noGrp="1"/>
          </p:cNvSpPr>
          <p:nvPr>
            <p:ph sz="quarter" idx="13"/>
          </p:nvPr>
        </p:nvSpPr>
        <p:spPr>
          <a:xfrm>
            <a:off x="1298448" y="2944368"/>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AA847A-4673-4A92-9CF9-363794FA3BE4}" type="datetime1">
              <a:rPr lang="en-US" smtClean="0"/>
              <a:t>8/19/2020</a:t>
            </a:fld>
            <a:endParaRPr lang="en-US" dirty="0"/>
          </a:p>
        </p:txBody>
      </p:sp>
      <p:sp>
        <p:nvSpPr>
          <p:cNvPr id="4" name="Footer Placeholder 3"/>
          <p:cNvSpPr>
            <a:spLocks noGrp="1"/>
          </p:cNvSpPr>
          <p:nvPr>
            <p:ph type="ftr" sz="quarter" idx="11"/>
          </p:nvPr>
        </p:nvSpPr>
        <p:spPr/>
        <p:txBody>
          <a:bodyPr/>
          <a:lstStyle/>
          <a:p>
            <a:r>
              <a:rPr lang="en-US"/>
              <a:t>Cornell University 2017</a:t>
            </a:r>
            <a:endParaRPr lang="en-US" dirty="0"/>
          </a:p>
        </p:txBody>
      </p:sp>
      <p:sp>
        <p:nvSpPr>
          <p:cNvPr id="5" name="Slide Number Placeholder 4"/>
          <p:cNvSpPr>
            <a:spLocks noGrp="1"/>
          </p:cNvSpPr>
          <p:nvPr>
            <p:ph type="sldNum" sz="quarter" idx="12"/>
          </p:nvPr>
        </p:nvSpPr>
        <p:spPr/>
        <p:txBody>
          <a:bodyPr/>
          <a:lstStyle/>
          <a:p>
            <a:fld id="{1613B4BF-F3A3-4B04-9E53-7BA7025A4B6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C17902-BD9B-4A77-B3C0-FAD4B84BCF9E}" type="datetime1">
              <a:rPr lang="en-US" smtClean="0"/>
              <a:t>8/19/2020</a:t>
            </a:fld>
            <a:endParaRPr lang="en-US" dirty="0"/>
          </a:p>
        </p:txBody>
      </p:sp>
      <p:sp>
        <p:nvSpPr>
          <p:cNvPr id="3" name="Footer Placeholder 2"/>
          <p:cNvSpPr>
            <a:spLocks noGrp="1"/>
          </p:cNvSpPr>
          <p:nvPr>
            <p:ph type="ftr" sz="quarter" idx="11"/>
          </p:nvPr>
        </p:nvSpPr>
        <p:spPr/>
        <p:txBody>
          <a:bodyPr/>
          <a:lstStyle/>
          <a:p>
            <a:r>
              <a:rPr lang="en-US"/>
              <a:t>Cornell University 2017</a:t>
            </a:r>
            <a:endParaRPr lang="en-US" dirty="0"/>
          </a:p>
        </p:txBody>
      </p:sp>
      <p:sp>
        <p:nvSpPr>
          <p:cNvPr id="4" name="Slide Number Placeholder 3"/>
          <p:cNvSpPr>
            <a:spLocks noGrp="1"/>
          </p:cNvSpPr>
          <p:nvPr>
            <p:ph type="sldNum" sz="quarter" idx="12"/>
          </p:nvPr>
        </p:nvSpPr>
        <p:spPr/>
        <p:txBody>
          <a:bodyPr/>
          <a:lstStyle/>
          <a:p>
            <a:fld id="{1613B4BF-F3A3-4B04-9E53-7BA7025A4B6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extLst>
                <a:ext uri="{28A0092B-C50C-407E-A947-70E740481C1C}">
                  <a14:useLocalDpi xmlns:a14="http://schemas.microsoft.com/office/drawing/2010/main" val="0"/>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extLst>
                <a:ext uri="{28A0092B-C50C-407E-A947-70E740481C1C}">
                  <a14:useLocalDpi xmlns:a14="http://schemas.microsoft.com/office/drawing/2010/main" val="0"/>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 descr="C:\Users\Administrator\Desktop\Pushpin Dev\Assets\pushpinLef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D2889149-C44B-4CC1-8469-A434CDF48283}" type="datetime1">
              <a:rPr lang="en-US" smtClean="0"/>
              <a:t>8/19/2020</a:t>
            </a:fld>
            <a:endParaRPr lang="en-US" dirty="0"/>
          </a:p>
        </p:txBody>
      </p:sp>
      <p:sp>
        <p:nvSpPr>
          <p:cNvPr id="6" name="Footer Placeholder 5"/>
          <p:cNvSpPr>
            <a:spLocks noGrp="1"/>
          </p:cNvSpPr>
          <p:nvPr>
            <p:ph type="ftr" sz="quarter" idx="11"/>
          </p:nvPr>
        </p:nvSpPr>
        <p:spPr>
          <a:xfrm rot="-60000">
            <a:off x="914554" y="5829261"/>
            <a:ext cx="3522607" cy="365125"/>
          </a:xfrm>
        </p:spPr>
        <p:txBody>
          <a:bodyPr/>
          <a:lstStyle/>
          <a:p>
            <a:r>
              <a:rPr lang="en-US"/>
              <a:t>Cornell University 2017</a:t>
            </a:r>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1613B4BF-F3A3-4B04-9E53-7BA7025A4B6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extLst>
                <a:ext uri="{28A0092B-C50C-407E-A947-70E740481C1C}">
                  <a14:useLocalDpi xmlns:a14="http://schemas.microsoft.com/office/drawing/2010/main" val="0"/>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extLst>
                <a:ext uri="{28A0092B-C50C-407E-A947-70E740481C1C}">
                  <a14:useLocalDpi xmlns:a14="http://schemas.microsoft.com/office/drawing/2010/main" val="0"/>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2" descr="C:\Users\Administrator\Desktop\Pushpin Dev\Assets\pushpinLef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872D8CD2-CBAE-4614-846A-9BBE69DC5B57}" type="datetime1">
              <a:rPr lang="en-US" smtClean="0"/>
              <a:t>8/19/2020</a:t>
            </a:fld>
            <a:endParaRPr lang="en-US" dirty="0"/>
          </a:p>
        </p:txBody>
      </p:sp>
      <p:sp>
        <p:nvSpPr>
          <p:cNvPr id="6" name="Footer Placeholder 5"/>
          <p:cNvSpPr>
            <a:spLocks noGrp="1"/>
          </p:cNvSpPr>
          <p:nvPr>
            <p:ph type="ftr" sz="quarter" idx="11"/>
          </p:nvPr>
        </p:nvSpPr>
        <p:spPr>
          <a:xfrm rot="-60000">
            <a:off x="914569" y="5831037"/>
            <a:ext cx="3319043" cy="365125"/>
          </a:xfrm>
        </p:spPr>
        <p:txBody>
          <a:bodyPr/>
          <a:lstStyle/>
          <a:p>
            <a:r>
              <a:rPr lang="en-US"/>
              <a:t>Cornell University 2017</a:t>
            </a:r>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1613B4BF-F3A3-4B04-9E53-7BA7025A4B65}"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extLst>
                <a:ext uri="{28A0092B-C50C-407E-A947-70E740481C1C}">
                  <a14:useLocalDpi xmlns:a14="http://schemas.microsoft.com/office/drawing/2010/main" val="0"/>
                </a:ext>
              </a:extLst>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2" descr="C:\Users\Administrator\Desktop\Pushpin Dev\Assets\pushpinLeft.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78BE5C3D-0D94-463E-9E75-A1EFA9E83BFC}" type="datetime1">
              <a:rPr lang="en-US" smtClean="0"/>
              <a:t>8/19/2020</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en-US"/>
              <a:t>Cornell University 2017</a:t>
            </a:r>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613B4BF-F3A3-4B04-9E53-7BA7025A4B65}"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vimeo.com/183541312/922e5e0f2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lbs65@cornell.edu"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7201" y="1371600"/>
            <a:ext cx="5723468" cy="1828090"/>
          </a:xfrm>
        </p:spPr>
        <p:txBody>
          <a:bodyPr>
            <a:normAutofit/>
          </a:bodyPr>
          <a:lstStyle/>
          <a:p>
            <a:r>
              <a:rPr lang="en-US" sz="6000" b="1" dirty="0">
                <a:solidFill>
                  <a:schemeClr val="bg2">
                    <a:lumMod val="25000"/>
                  </a:schemeClr>
                </a:solidFill>
                <a:latin typeface="HelveticaNeueLT Std Blk Cn" panose="020B0806030702040204" pitchFamily="34" charset="0"/>
              </a:rPr>
              <a:t>Intervene</a:t>
            </a:r>
          </a:p>
        </p:txBody>
      </p:sp>
      <p:sp>
        <p:nvSpPr>
          <p:cNvPr id="3" name="Subtitle 2"/>
          <p:cNvSpPr>
            <a:spLocks noGrp="1"/>
          </p:cNvSpPr>
          <p:nvPr>
            <p:ph type="subTitle" idx="1"/>
          </p:nvPr>
        </p:nvSpPr>
        <p:spPr>
          <a:xfrm>
            <a:off x="1727200" y="3429000"/>
            <a:ext cx="5712179" cy="1831622"/>
          </a:xfrm>
        </p:spPr>
        <p:txBody>
          <a:bodyPr>
            <a:normAutofit fontScale="85000" lnSpcReduction="20000"/>
          </a:bodyPr>
          <a:lstStyle/>
          <a:p>
            <a:r>
              <a:rPr lang="en-US" b="1" dirty="0">
                <a:hlinkClick r:id="rId3"/>
              </a:rPr>
              <a:t>Bystander Intervention Workshop</a:t>
            </a:r>
            <a:br>
              <a:rPr lang="en-US" b="1" dirty="0"/>
            </a:br>
            <a:br>
              <a:rPr lang="en-US" b="1" dirty="0"/>
            </a:br>
            <a:r>
              <a:rPr lang="en-US" b="1" dirty="0"/>
              <a:t>Laura Santacrose, MPH</a:t>
            </a:r>
          </a:p>
          <a:p>
            <a:r>
              <a:rPr lang="en-US" b="1" dirty="0"/>
              <a:t>Assistant Director</a:t>
            </a:r>
          </a:p>
          <a:p>
            <a:r>
              <a:rPr lang="en-US" b="1" dirty="0"/>
              <a:t>Skorton Center for Health Initiatives</a:t>
            </a:r>
          </a:p>
          <a:p>
            <a:r>
              <a:rPr lang="en-US" b="1" dirty="0"/>
              <a:t>Cornell Health</a:t>
            </a:r>
          </a:p>
          <a:p>
            <a:endParaRPr lang="en-US" b="1" dirty="0"/>
          </a:p>
        </p:txBody>
      </p:sp>
      <p:sp>
        <p:nvSpPr>
          <p:cNvPr id="4" name="Footer Placeholder 4"/>
          <p:cNvSpPr>
            <a:spLocks noGrp="1"/>
          </p:cNvSpPr>
          <p:nvPr>
            <p:ph type="ftr" sz="quarter" idx="11"/>
          </p:nvPr>
        </p:nvSpPr>
        <p:spPr>
          <a:xfrm>
            <a:off x="1807550" y="6400800"/>
            <a:ext cx="6650649" cy="365125"/>
          </a:xfrm>
        </p:spPr>
        <p:txBody>
          <a:bodyPr/>
          <a:lstStyle/>
          <a:p>
            <a:pPr lvl="2" algn="r"/>
            <a:r>
              <a:rPr lang="en-US" sz="900" dirty="0">
                <a:solidFill>
                  <a:schemeClr val="bg1">
                    <a:lumMod val="85000"/>
                  </a:schemeClr>
                </a:solidFill>
                <a:latin typeface="+mn-lt"/>
              </a:rPr>
              <a:t>Cornell University 2019</a:t>
            </a:r>
          </a:p>
        </p:txBody>
      </p:sp>
    </p:spTree>
    <p:extLst>
      <p:ext uri="{BB962C8B-B14F-4D97-AF65-F5344CB8AC3E}">
        <p14:creationId xmlns:p14="http://schemas.microsoft.com/office/powerpoint/2010/main" val="880202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bg2">
                    <a:lumMod val="25000"/>
                  </a:schemeClr>
                </a:solidFill>
                <a:latin typeface="HelveticaNeueLT Std Blk Cn" panose="020B0806030702040204" pitchFamily="34" charset="0"/>
              </a:rPr>
              <a:t>How High Risk Behaviors </a:t>
            </a:r>
            <a:br>
              <a:rPr lang="en-US" dirty="0">
                <a:solidFill>
                  <a:schemeClr val="bg2">
                    <a:lumMod val="25000"/>
                  </a:schemeClr>
                </a:solidFill>
                <a:latin typeface="HelveticaNeueLT Std Blk Cn" panose="020B0806030702040204" pitchFamily="34" charset="0"/>
              </a:rPr>
            </a:br>
            <a:r>
              <a:rPr lang="en-US" dirty="0">
                <a:solidFill>
                  <a:schemeClr val="bg2">
                    <a:lumMod val="25000"/>
                  </a:schemeClr>
                </a:solidFill>
                <a:latin typeface="HelveticaNeueLT Std Blk Cn" panose="020B0806030702040204" pitchFamily="34" charset="0"/>
              </a:rPr>
              <a:t>Get Camouflaged</a:t>
            </a:r>
          </a:p>
        </p:txBody>
      </p:sp>
      <p:sp>
        <p:nvSpPr>
          <p:cNvPr id="3" name="Content Placeholder 2"/>
          <p:cNvSpPr>
            <a:spLocks noGrp="1"/>
          </p:cNvSpPr>
          <p:nvPr>
            <p:ph idx="1"/>
          </p:nvPr>
        </p:nvSpPr>
        <p:spPr>
          <a:xfrm>
            <a:off x="1219200" y="2209800"/>
            <a:ext cx="6781800" cy="3962400"/>
          </a:xfrm>
        </p:spPr>
        <p:txBody>
          <a:bodyPr>
            <a:normAutofit fontScale="92500" lnSpcReduction="20000"/>
          </a:bodyPr>
          <a:lstStyle/>
          <a:p>
            <a:r>
              <a:rPr lang="en-US" dirty="0"/>
              <a:t>It seems that no one else finds these behaviors troubling; they seem to be a norm.</a:t>
            </a:r>
            <a:br>
              <a:rPr lang="en-US" dirty="0"/>
            </a:br>
            <a:endParaRPr lang="en-US" dirty="0"/>
          </a:p>
          <a:p>
            <a:r>
              <a:rPr lang="en-US" dirty="0"/>
              <a:t>Sometimes we see something problematic and choose not to act when we probably should do something.</a:t>
            </a:r>
          </a:p>
          <a:p>
            <a:pPr marL="0" indent="0">
              <a:buNone/>
            </a:pPr>
            <a:endParaRPr lang="en-US" dirty="0"/>
          </a:p>
          <a:p>
            <a:r>
              <a:rPr lang="en-US" dirty="0"/>
              <a:t>This doesn’t make us “bad;” it makes us human.</a:t>
            </a:r>
          </a:p>
          <a:p>
            <a:pPr marL="0" indent="0">
              <a:buNone/>
            </a:pPr>
            <a:endParaRPr lang="en-US" dirty="0"/>
          </a:p>
          <a:p>
            <a:r>
              <a:rPr lang="en-US" dirty="0"/>
              <a:t>We can begin to remove the camouflage by directly addressing these problematic and high-risk behaviors when they occur. This is how we can create a new norm.</a:t>
            </a:r>
          </a:p>
          <a:p>
            <a:endParaRPr lang="en-US" dirty="0"/>
          </a:p>
          <a:p>
            <a:pPr marL="0" indent="0">
              <a:buNone/>
            </a:pPr>
            <a:endParaRPr lang="en-US" dirty="0"/>
          </a:p>
        </p:txBody>
      </p:sp>
      <p:sp>
        <p:nvSpPr>
          <p:cNvPr id="7" name="Footer Placeholder 4"/>
          <p:cNvSpPr>
            <a:spLocks noGrp="1"/>
          </p:cNvSpPr>
          <p:nvPr>
            <p:ph type="ftr" sz="quarter" idx="11"/>
          </p:nvPr>
        </p:nvSpPr>
        <p:spPr>
          <a:xfrm>
            <a:off x="1807550" y="6400800"/>
            <a:ext cx="6650649" cy="365125"/>
          </a:xfrm>
        </p:spPr>
        <p:txBody>
          <a:bodyPr/>
          <a:lstStyle/>
          <a:p>
            <a:pPr lvl="2" algn="r"/>
            <a:r>
              <a:rPr lang="en-US" sz="900" dirty="0">
                <a:solidFill>
                  <a:schemeClr val="bg1">
                    <a:lumMod val="85000"/>
                  </a:schemeClr>
                </a:solidFill>
                <a:latin typeface="+mn-lt"/>
              </a:rPr>
              <a:t>Cornell University 2019</a:t>
            </a:r>
          </a:p>
        </p:txBody>
      </p:sp>
    </p:spTree>
    <p:extLst>
      <p:ext uri="{BB962C8B-B14F-4D97-AF65-F5344CB8AC3E}">
        <p14:creationId xmlns:p14="http://schemas.microsoft.com/office/powerpoint/2010/main" val="1958130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You Do?</a:t>
            </a:r>
          </a:p>
        </p:txBody>
      </p:sp>
      <p:sp>
        <p:nvSpPr>
          <p:cNvPr id="3" name="Content Placeholder 2"/>
          <p:cNvSpPr>
            <a:spLocks noGrp="1"/>
          </p:cNvSpPr>
          <p:nvPr>
            <p:ph idx="1"/>
          </p:nvPr>
        </p:nvSpPr>
        <p:spPr/>
        <p:txBody>
          <a:bodyPr>
            <a:normAutofit fontScale="92500" lnSpcReduction="20000"/>
          </a:bodyPr>
          <a:lstStyle/>
          <a:p>
            <a:r>
              <a:rPr lang="en-US" dirty="0"/>
              <a:t>You can intervene in any of the ways we have discussed!</a:t>
            </a:r>
            <a:br>
              <a:rPr lang="en-US" dirty="0"/>
            </a:br>
            <a:endParaRPr lang="en-US" dirty="0"/>
          </a:p>
          <a:p>
            <a:r>
              <a:rPr lang="en-US" dirty="0"/>
              <a:t>Host an </a:t>
            </a:r>
            <a:r>
              <a:rPr lang="en-US" i="1" dirty="0"/>
              <a:t>Intervene </a:t>
            </a:r>
            <a:r>
              <a:rPr lang="en-US" dirty="0"/>
              <a:t>training for another student organization you’re a member of.</a:t>
            </a:r>
            <a:br>
              <a:rPr lang="en-US" dirty="0"/>
            </a:br>
            <a:endParaRPr lang="en-US" dirty="0"/>
          </a:p>
          <a:p>
            <a:r>
              <a:rPr lang="en-US" dirty="0"/>
              <a:t>Share the video with your friends and continue the conversation.</a:t>
            </a:r>
            <a:br>
              <a:rPr lang="en-US" dirty="0"/>
            </a:br>
            <a:endParaRPr lang="en-US" dirty="0"/>
          </a:p>
          <a:p>
            <a:r>
              <a:rPr lang="en-US" dirty="0"/>
              <a:t>Know, utilize, and share the campus resources available to you.</a:t>
            </a:r>
          </a:p>
        </p:txBody>
      </p:sp>
      <p:sp>
        <p:nvSpPr>
          <p:cNvPr id="5" name="Footer Placeholder 4"/>
          <p:cNvSpPr txBox="1">
            <a:spLocks/>
          </p:cNvSpPr>
          <p:nvPr/>
        </p:nvSpPr>
        <p:spPr>
          <a:xfrm>
            <a:off x="1807550" y="6400800"/>
            <a:ext cx="6650649" cy="365125"/>
          </a:xfrm>
          <a:prstGeom prst="rect">
            <a:avLst/>
          </a:prstGeom>
        </p:spPr>
        <p:txBody>
          <a:bodyPr vert="horz" lIns="91440" tIns="45720" rIns="91440" bIns="45720" rtlCol="0" anchor="ctr"/>
          <a:lstStyle>
            <a:defPPr>
              <a:defRPr lang="en-US"/>
            </a:defPPr>
            <a:lvl1pPr marL="0" algn="l" defTabSz="914400" rtl="0" eaLnBrk="1" latinLnBrk="0" hangingPunct="1">
              <a:defRPr sz="1400" kern="1200">
                <a:solidFill>
                  <a:schemeClr val="tx2"/>
                </a:solidFill>
                <a:latin typeface="Rage Italic" pitchFamily="66"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2" algn="r"/>
            <a:r>
              <a:rPr lang="en-US" sz="900" dirty="0">
                <a:solidFill>
                  <a:schemeClr val="bg1">
                    <a:lumMod val="85000"/>
                  </a:schemeClr>
                </a:solidFill>
              </a:rPr>
              <a:t>Cornell University 2019</a:t>
            </a:r>
          </a:p>
        </p:txBody>
      </p:sp>
    </p:spTree>
    <p:extLst>
      <p:ext uri="{BB962C8B-B14F-4D97-AF65-F5344CB8AC3E}">
        <p14:creationId xmlns:p14="http://schemas.microsoft.com/office/powerpoint/2010/main" val="353325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14400" y="859952"/>
            <a:ext cx="7315199" cy="646331"/>
          </a:xfrm>
          <a:prstGeom prst="rect">
            <a:avLst/>
          </a:prstGeom>
          <a:noFill/>
        </p:spPr>
        <p:txBody>
          <a:bodyPr wrap="square" rtlCol="0">
            <a:spAutoFit/>
          </a:bodyPr>
          <a:lstStyle/>
          <a:p>
            <a:pPr algn="ctr"/>
            <a:r>
              <a:rPr lang="en-US" sz="3600" dirty="0">
                <a:solidFill>
                  <a:schemeClr val="bg2">
                    <a:lumMod val="25000"/>
                  </a:schemeClr>
                </a:solidFill>
                <a:latin typeface="HelveticaNeueLT Std Blk Cn" panose="020B0806030702040204" pitchFamily="34" charset="0"/>
              </a:rPr>
              <a:t>Reporting Concerns &amp; Getting Help</a:t>
            </a:r>
          </a:p>
        </p:txBody>
      </p:sp>
      <p:sp>
        <p:nvSpPr>
          <p:cNvPr id="10" name="Footer Placeholder 4"/>
          <p:cNvSpPr>
            <a:spLocks noGrp="1"/>
          </p:cNvSpPr>
          <p:nvPr>
            <p:ph type="ftr" sz="quarter" idx="11"/>
          </p:nvPr>
        </p:nvSpPr>
        <p:spPr>
          <a:xfrm>
            <a:off x="1807550" y="6400800"/>
            <a:ext cx="6650649" cy="365125"/>
          </a:xfrm>
        </p:spPr>
        <p:txBody>
          <a:bodyPr/>
          <a:lstStyle/>
          <a:p>
            <a:pPr lvl="2" algn="r"/>
            <a:r>
              <a:rPr lang="en-US" sz="900" dirty="0">
                <a:solidFill>
                  <a:schemeClr val="bg1">
                    <a:lumMod val="85000"/>
                  </a:schemeClr>
                </a:solidFill>
                <a:latin typeface="+mn-lt"/>
              </a:rPr>
              <a:t>Cornell University 2019</a:t>
            </a:r>
          </a:p>
        </p:txBody>
      </p:sp>
      <p:pic>
        <p:nvPicPr>
          <p:cNvPr id="8" name="Picture 7"/>
          <p:cNvPicPr>
            <a:picLocks noChangeAspect="1"/>
          </p:cNvPicPr>
          <p:nvPr/>
        </p:nvPicPr>
        <p:blipFill>
          <a:blip r:embed="rId3"/>
          <a:stretch>
            <a:fillRect/>
          </a:stretch>
        </p:blipFill>
        <p:spPr>
          <a:xfrm>
            <a:off x="4950748" y="1879968"/>
            <a:ext cx="3088045" cy="2111395"/>
          </a:xfrm>
          <a:prstGeom prst="rect">
            <a:avLst/>
          </a:prstGeom>
        </p:spPr>
      </p:pic>
      <p:pic>
        <p:nvPicPr>
          <p:cNvPr id="9" name="Picture 8"/>
          <p:cNvPicPr>
            <a:picLocks noChangeAspect="1"/>
          </p:cNvPicPr>
          <p:nvPr/>
        </p:nvPicPr>
        <p:blipFill>
          <a:blip r:embed="rId4"/>
          <a:stretch>
            <a:fillRect/>
          </a:stretch>
        </p:blipFill>
        <p:spPr>
          <a:xfrm>
            <a:off x="1209481" y="4141676"/>
            <a:ext cx="3120726" cy="1885438"/>
          </a:xfrm>
          <a:prstGeom prst="rect">
            <a:avLst/>
          </a:prstGeom>
        </p:spPr>
      </p:pic>
      <p:pic>
        <p:nvPicPr>
          <p:cNvPr id="11" name="Picture 10"/>
          <p:cNvPicPr>
            <a:picLocks noChangeAspect="1"/>
          </p:cNvPicPr>
          <p:nvPr/>
        </p:nvPicPr>
        <p:blipFill>
          <a:blip r:embed="rId5"/>
          <a:stretch>
            <a:fillRect/>
          </a:stretch>
        </p:blipFill>
        <p:spPr>
          <a:xfrm>
            <a:off x="1247581" y="1879968"/>
            <a:ext cx="3107096" cy="1888021"/>
          </a:xfrm>
          <a:prstGeom prst="rect">
            <a:avLst/>
          </a:prstGeom>
        </p:spPr>
      </p:pic>
      <p:pic>
        <p:nvPicPr>
          <p:cNvPr id="2" name="Picture 1">
            <a:extLst>
              <a:ext uri="{FF2B5EF4-FFF2-40B4-BE49-F238E27FC236}">
                <a16:creationId xmlns:a16="http://schemas.microsoft.com/office/drawing/2014/main" id="{B53107EB-96A1-4B01-B833-4FBD77C09F3E}"/>
              </a:ext>
            </a:extLst>
          </p:cNvPr>
          <p:cNvPicPr>
            <a:picLocks noChangeAspect="1"/>
          </p:cNvPicPr>
          <p:nvPr/>
        </p:nvPicPr>
        <p:blipFill>
          <a:blip r:embed="rId6"/>
          <a:stretch>
            <a:fillRect/>
          </a:stretch>
        </p:blipFill>
        <p:spPr>
          <a:xfrm>
            <a:off x="4757879" y="4139094"/>
            <a:ext cx="3494724" cy="2111396"/>
          </a:xfrm>
          <a:prstGeom prst="rect">
            <a:avLst/>
          </a:prstGeom>
        </p:spPr>
      </p:pic>
    </p:spTree>
    <p:extLst>
      <p:ext uri="{BB962C8B-B14F-4D97-AF65-F5344CB8AC3E}">
        <p14:creationId xmlns:p14="http://schemas.microsoft.com/office/powerpoint/2010/main" val="143555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25000"/>
                  </a:schemeClr>
                </a:solidFill>
                <a:latin typeface="HelveticaNeueLT Std Blk Cn" panose="020B0806030702040204" pitchFamily="34" charset="0"/>
              </a:rPr>
              <a:t>Cost of Inaction</a:t>
            </a:r>
          </a:p>
        </p:txBody>
      </p:sp>
      <p:sp>
        <p:nvSpPr>
          <p:cNvPr id="3" name="Content Placeholder 2"/>
          <p:cNvSpPr>
            <a:spLocks noGrp="1"/>
          </p:cNvSpPr>
          <p:nvPr>
            <p:ph idx="1"/>
          </p:nvPr>
        </p:nvSpPr>
        <p:spPr/>
        <p:txBody>
          <a:bodyPr/>
          <a:lstStyle/>
          <a:p>
            <a:r>
              <a:rPr lang="en-US" dirty="0"/>
              <a:t>What might have happened if none of the characters had intervened?</a:t>
            </a:r>
          </a:p>
          <a:p>
            <a:pPr marL="0" indent="0">
              <a:buNone/>
            </a:pPr>
            <a:endParaRPr lang="en-US" sz="1200" dirty="0"/>
          </a:p>
          <a:p>
            <a:pPr lvl="1"/>
            <a:r>
              <a:rPr lang="en-US" dirty="0"/>
              <a:t>What could have been the impact on the person in need?</a:t>
            </a:r>
          </a:p>
          <a:p>
            <a:pPr marL="365760" lvl="1" indent="0">
              <a:buNone/>
            </a:pPr>
            <a:endParaRPr lang="en-US" sz="1200" dirty="0"/>
          </a:p>
          <a:p>
            <a:pPr lvl="1"/>
            <a:r>
              <a:rPr lang="en-US" dirty="0"/>
              <a:t>What could have been the impact on the bystanders?  How might they have felt?</a:t>
            </a:r>
          </a:p>
          <a:p>
            <a:pPr marL="365760" lvl="1" indent="0">
              <a:buNone/>
            </a:pPr>
            <a:endParaRPr lang="en-US" dirty="0"/>
          </a:p>
          <a:p>
            <a:pPr marL="0" indent="0">
              <a:buNone/>
            </a:pPr>
            <a:endParaRPr lang="en-US" dirty="0"/>
          </a:p>
          <a:p>
            <a:pPr marL="0" indent="0">
              <a:buNone/>
            </a:pPr>
            <a:endParaRPr lang="en-US" dirty="0"/>
          </a:p>
        </p:txBody>
      </p:sp>
      <p:sp>
        <p:nvSpPr>
          <p:cNvPr id="7" name="Footer Placeholder 4"/>
          <p:cNvSpPr>
            <a:spLocks noGrp="1"/>
          </p:cNvSpPr>
          <p:nvPr>
            <p:ph type="ftr" sz="quarter" idx="11"/>
          </p:nvPr>
        </p:nvSpPr>
        <p:spPr>
          <a:xfrm>
            <a:off x="1807550" y="6400800"/>
            <a:ext cx="6650649" cy="365125"/>
          </a:xfrm>
        </p:spPr>
        <p:txBody>
          <a:bodyPr/>
          <a:lstStyle/>
          <a:p>
            <a:pPr lvl="2" algn="r"/>
            <a:r>
              <a:rPr lang="en-US" sz="900" dirty="0">
                <a:solidFill>
                  <a:schemeClr val="bg1">
                    <a:lumMod val="85000"/>
                  </a:schemeClr>
                </a:solidFill>
                <a:latin typeface="+mn-lt"/>
              </a:rPr>
              <a:t>Cornell University 2019</a:t>
            </a:r>
          </a:p>
        </p:txBody>
      </p:sp>
    </p:spTree>
    <p:extLst>
      <p:ext uri="{BB962C8B-B14F-4D97-AF65-F5344CB8AC3E}">
        <p14:creationId xmlns:p14="http://schemas.microsoft.com/office/powerpoint/2010/main" val="310381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457200"/>
            <a:ext cx="6965245" cy="1202485"/>
          </a:xfrm>
        </p:spPr>
        <p:txBody>
          <a:bodyPr/>
          <a:lstStyle/>
          <a:p>
            <a:r>
              <a:rPr lang="en-US" dirty="0">
                <a:solidFill>
                  <a:schemeClr val="bg2">
                    <a:lumMod val="25000"/>
                  </a:schemeClr>
                </a:solidFill>
                <a:latin typeface="HelveticaNeueLT Std Blk Cn" panose="020B0806030702040204" pitchFamily="34" charset="0"/>
              </a:rPr>
              <a:t>Remember</a:t>
            </a:r>
          </a:p>
        </p:txBody>
      </p:sp>
      <p:sp>
        <p:nvSpPr>
          <p:cNvPr id="3" name="Content Placeholder 2"/>
          <p:cNvSpPr>
            <a:spLocks noGrp="1"/>
          </p:cNvSpPr>
          <p:nvPr>
            <p:ph idx="1"/>
          </p:nvPr>
        </p:nvSpPr>
        <p:spPr>
          <a:xfrm>
            <a:off x="1219200" y="1524000"/>
            <a:ext cx="6440245" cy="4419599"/>
          </a:xfrm>
        </p:spPr>
        <p:txBody>
          <a:bodyPr>
            <a:normAutofit fontScale="92500" lnSpcReduction="10000"/>
          </a:bodyPr>
          <a:lstStyle/>
          <a:p>
            <a:r>
              <a:rPr lang="en-US" dirty="0"/>
              <a:t>Sometimes you need to act quickly</a:t>
            </a:r>
          </a:p>
          <a:p>
            <a:r>
              <a:rPr lang="en-US" dirty="0"/>
              <a:t>Sometimes you can choose when to act</a:t>
            </a:r>
          </a:p>
          <a:p>
            <a:pPr marL="0" indent="0">
              <a:buNone/>
            </a:pPr>
            <a:endParaRPr lang="en-US" sz="1200" dirty="0"/>
          </a:p>
          <a:p>
            <a:pPr marL="0" indent="0">
              <a:buNone/>
            </a:pPr>
            <a:endParaRPr lang="en-US" sz="800" dirty="0"/>
          </a:p>
          <a:p>
            <a:r>
              <a:rPr lang="en-US" dirty="0"/>
              <a:t>Sometimes you are the only one who can act</a:t>
            </a:r>
          </a:p>
          <a:p>
            <a:r>
              <a:rPr lang="en-US" dirty="0"/>
              <a:t>Sometimes you can act with others</a:t>
            </a:r>
          </a:p>
          <a:p>
            <a:pPr marL="0" indent="0">
              <a:buNone/>
            </a:pPr>
            <a:endParaRPr lang="en-US" sz="1200" dirty="0"/>
          </a:p>
          <a:p>
            <a:pPr marL="0" indent="0">
              <a:buNone/>
            </a:pPr>
            <a:endParaRPr lang="en-US" sz="800" dirty="0"/>
          </a:p>
          <a:p>
            <a:r>
              <a:rPr lang="en-US" dirty="0"/>
              <a:t>Doing something may involve taking a risk </a:t>
            </a:r>
          </a:p>
          <a:p>
            <a:r>
              <a:rPr lang="en-US" dirty="0"/>
              <a:t>Doing nothing may be a greater risk </a:t>
            </a:r>
          </a:p>
          <a:p>
            <a:pPr marL="0" indent="0">
              <a:buNone/>
            </a:pPr>
            <a:endParaRPr lang="en-US" sz="2000" dirty="0"/>
          </a:p>
          <a:p>
            <a:pPr marL="0" indent="0" algn="ctr">
              <a:buNone/>
            </a:pPr>
            <a:r>
              <a:rPr lang="en-US" b="1" dirty="0">
                <a:solidFill>
                  <a:srgbClr val="008080"/>
                </a:solidFill>
                <a:latin typeface="HelveticaNeueLT Std Lt" panose="020B0403020202020204" pitchFamily="34" charset="0"/>
              </a:rPr>
              <a:t>We are all part of a community.</a:t>
            </a:r>
          </a:p>
          <a:p>
            <a:pPr marL="0" indent="0" algn="ctr">
              <a:buNone/>
            </a:pPr>
            <a:r>
              <a:rPr lang="en-US" b="1" dirty="0">
                <a:solidFill>
                  <a:srgbClr val="008080"/>
                </a:solidFill>
                <a:latin typeface="HelveticaNeueLT Std Lt" panose="020B0403020202020204" pitchFamily="34" charset="0"/>
              </a:rPr>
              <a:t>You can make a difference by caring and intervening.</a:t>
            </a:r>
          </a:p>
          <a:p>
            <a:pPr marL="0" indent="0">
              <a:buNone/>
            </a:pPr>
            <a:endParaRPr lang="en-US" sz="2000" dirty="0"/>
          </a:p>
          <a:p>
            <a:endParaRPr lang="en-US" sz="1800" dirty="0"/>
          </a:p>
          <a:p>
            <a:pPr marL="0" indent="0">
              <a:buNone/>
            </a:pPr>
            <a:endParaRPr lang="en-US" sz="1800" dirty="0"/>
          </a:p>
        </p:txBody>
      </p:sp>
      <p:sp>
        <p:nvSpPr>
          <p:cNvPr id="7" name="Footer Placeholder 4"/>
          <p:cNvSpPr>
            <a:spLocks noGrp="1"/>
          </p:cNvSpPr>
          <p:nvPr>
            <p:ph type="ftr" sz="quarter" idx="11"/>
          </p:nvPr>
        </p:nvSpPr>
        <p:spPr>
          <a:xfrm>
            <a:off x="1807550" y="6400800"/>
            <a:ext cx="6650649" cy="365125"/>
          </a:xfrm>
        </p:spPr>
        <p:txBody>
          <a:bodyPr/>
          <a:lstStyle/>
          <a:p>
            <a:pPr lvl="2" algn="r"/>
            <a:r>
              <a:rPr lang="en-US" sz="900" dirty="0">
                <a:solidFill>
                  <a:schemeClr val="bg1">
                    <a:lumMod val="85000"/>
                  </a:schemeClr>
                </a:solidFill>
                <a:latin typeface="+mn-lt"/>
              </a:rPr>
              <a:t>Cornell University 2019</a:t>
            </a:r>
          </a:p>
        </p:txBody>
      </p:sp>
    </p:spTree>
    <p:extLst>
      <p:ext uri="{BB962C8B-B14F-4D97-AF65-F5344CB8AC3E}">
        <p14:creationId xmlns:p14="http://schemas.microsoft.com/office/powerpoint/2010/main" val="168914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anim calcmode="lin" valueType="num">
                                      <p:cBhvr>
                                        <p:cTn id="3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8" end="8"/>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1000"/>
                                        <p:tgtEl>
                                          <p:spTgt spid="3">
                                            <p:txEl>
                                              <p:pRg st="9" end="9"/>
                                            </p:txEl>
                                          </p:spTgt>
                                        </p:tgtEl>
                                      </p:cBhvr>
                                    </p:animEffect>
                                    <p:anim calcmode="lin" valueType="num">
                                      <p:cBhvr>
                                        <p:cTn id="37"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Effect transition="in" filter="fade">
                                      <p:cBhvr>
                                        <p:cTn id="43" dur="1000"/>
                                        <p:tgtEl>
                                          <p:spTgt spid="3">
                                            <p:txEl>
                                              <p:pRg st="11" end="11"/>
                                            </p:txEl>
                                          </p:spTgt>
                                        </p:tgtEl>
                                      </p:cBhvr>
                                    </p:animEffect>
                                    <p:anim calcmode="lin" valueType="num">
                                      <p:cBhvr>
                                        <p:cTn id="44"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1" end="11"/>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3">
                                            <p:txEl>
                                              <p:pRg st="12" end="12"/>
                                            </p:txEl>
                                          </p:spTgt>
                                        </p:tgtEl>
                                        <p:attrNameLst>
                                          <p:attrName>style.visibility</p:attrName>
                                        </p:attrNameLst>
                                      </p:cBhvr>
                                      <p:to>
                                        <p:strVal val="visible"/>
                                      </p:to>
                                    </p:set>
                                    <p:animEffect transition="in" filter="fade">
                                      <p:cBhvr>
                                        <p:cTn id="48" dur="1000"/>
                                        <p:tgtEl>
                                          <p:spTgt spid="3">
                                            <p:txEl>
                                              <p:pRg st="12" end="12"/>
                                            </p:txEl>
                                          </p:spTgt>
                                        </p:tgtEl>
                                      </p:cBhvr>
                                    </p:animEffect>
                                    <p:anim calcmode="lin" valueType="num">
                                      <p:cBhvr>
                                        <p:cTn id="4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955" y="2378915"/>
            <a:ext cx="6965245" cy="1202485"/>
          </a:xfrm>
        </p:spPr>
        <p:txBody>
          <a:bodyPr>
            <a:normAutofit/>
          </a:bodyPr>
          <a:lstStyle/>
          <a:p>
            <a:r>
              <a:rPr lang="en-US" dirty="0">
                <a:solidFill>
                  <a:schemeClr val="bg2">
                    <a:lumMod val="25000"/>
                  </a:schemeClr>
                </a:solidFill>
                <a:latin typeface="HelveticaNeueLT Std Blk Cn" panose="020B0806030702040204" pitchFamily="34" charset="0"/>
              </a:rPr>
              <a:t>Thank you!</a:t>
            </a:r>
          </a:p>
        </p:txBody>
      </p:sp>
      <p:sp>
        <p:nvSpPr>
          <p:cNvPr id="6" name="Footer Placeholder 4"/>
          <p:cNvSpPr>
            <a:spLocks noGrp="1"/>
          </p:cNvSpPr>
          <p:nvPr>
            <p:ph type="ftr" sz="quarter" idx="11"/>
          </p:nvPr>
        </p:nvSpPr>
        <p:spPr>
          <a:xfrm>
            <a:off x="1807550" y="6400800"/>
            <a:ext cx="6650649" cy="365125"/>
          </a:xfrm>
        </p:spPr>
        <p:txBody>
          <a:bodyPr/>
          <a:lstStyle/>
          <a:p>
            <a:pPr lvl="2" algn="r"/>
            <a:r>
              <a:rPr lang="en-US" sz="900" dirty="0">
                <a:solidFill>
                  <a:schemeClr val="bg1">
                    <a:lumMod val="85000"/>
                  </a:schemeClr>
                </a:solidFill>
                <a:latin typeface="+mn-lt"/>
              </a:rPr>
              <a:t>Cornell University 2019</a:t>
            </a:r>
          </a:p>
        </p:txBody>
      </p:sp>
      <p:sp>
        <p:nvSpPr>
          <p:cNvPr id="4" name="TextBox 3"/>
          <p:cNvSpPr txBox="1"/>
          <p:nvPr/>
        </p:nvSpPr>
        <p:spPr>
          <a:xfrm>
            <a:off x="1143000" y="2514600"/>
            <a:ext cx="6934200" cy="369332"/>
          </a:xfrm>
          <a:prstGeom prst="rect">
            <a:avLst/>
          </a:prstGeom>
          <a:noFill/>
        </p:spPr>
        <p:txBody>
          <a:bodyPr wrap="square" rtlCol="0">
            <a:spAutoFit/>
          </a:bodyPr>
          <a:lstStyle/>
          <a:p>
            <a:endParaRPr lang="en-US" dirty="0"/>
          </a:p>
        </p:txBody>
      </p:sp>
      <p:sp>
        <p:nvSpPr>
          <p:cNvPr id="5" name="TextBox 4"/>
          <p:cNvSpPr txBox="1"/>
          <p:nvPr/>
        </p:nvSpPr>
        <p:spPr>
          <a:xfrm>
            <a:off x="2148920" y="3949869"/>
            <a:ext cx="4891314" cy="1938992"/>
          </a:xfrm>
          <a:prstGeom prst="rect">
            <a:avLst/>
          </a:prstGeom>
          <a:noFill/>
        </p:spPr>
        <p:txBody>
          <a:bodyPr wrap="square" rtlCol="0">
            <a:spAutoFit/>
          </a:bodyPr>
          <a:lstStyle/>
          <a:p>
            <a:pPr algn="ctr"/>
            <a:r>
              <a:rPr lang="en-US" sz="2400" b="1" dirty="0"/>
              <a:t>Laura Santacrose, ’11, MPH</a:t>
            </a:r>
          </a:p>
          <a:p>
            <a:pPr algn="ctr"/>
            <a:r>
              <a:rPr lang="en-US" sz="2400" b="1" dirty="0">
                <a:hlinkClick r:id="rId3"/>
              </a:rPr>
              <a:t>lbs65@cornell.edu</a:t>
            </a:r>
            <a:r>
              <a:rPr lang="en-US" sz="2400" b="1" dirty="0"/>
              <a:t> </a:t>
            </a:r>
          </a:p>
          <a:p>
            <a:pPr algn="ctr"/>
            <a:r>
              <a:rPr lang="en-US" sz="2400" b="1" dirty="0"/>
              <a:t>Assistant Director</a:t>
            </a:r>
          </a:p>
          <a:p>
            <a:pPr algn="ctr"/>
            <a:r>
              <a:rPr lang="en-US" sz="2400" b="1" dirty="0"/>
              <a:t>Skorton Center for Health Initiatives</a:t>
            </a:r>
          </a:p>
          <a:p>
            <a:pPr algn="ctr"/>
            <a:r>
              <a:rPr lang="en-US" sz="2400" b="1" dirty="0"/>
              <a:t>Cornell Health</a:t>
            </a:r>
          </a:p>
        </p:txBody>
      </p:sp>
    </p:spTree>
    <p:extLst>
      <p:ext uri="{BB962C8B-B14F-4D97-AF65-F5344CB8AC3E}">
        <p14:creationId xmlns:p14="http://schemas.microsoft.com/office/powerpoint/2010/main" val="1863523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1956" y="3124200"/>
            <a:ext cx="6951390" cy="685800"/>
          </a:xfrm>
        </p:spPr>
        <p:txBody>
          <a:bodyPr>
            <a:noAutofit/>
          </a:bodyPr>
          <a:lstStyle/>
          <a:p>
            <a:pPr lvl="0" algn="just">
              <a:spcBef>
                <a:spcPts val="0"/>
              </a:spcBef>
              <a:defRPr/>
            </a:pPr>
            <a:r>
              <a:rPr lang="en-US" sz="2000" b="1" i="1" dirty="0"/>
              <a:t>Intervene </a:t>
            </a:r>
            <a:r>
              <a:rPr lang="en-US" sz="2000" i="1" dirty="0"/>
              <a:t>(video and workshop) </a:t>
            </a:r>
            <a:r>
              <a:rPr lang="en-US" sz="2000" dirty="0"/>
              <a:t>were developed by the Skorton Center for Health Initiatives at Cornell University @ 2016. The information contained in the materials is based on the developers’ best efforts to interpret a body of research and literature, and to translate this into practical considerations. The materials are informational and educational in nature, and are intended to be used as developed and prepared by the Skorton Center for Health Initiatives. The video content is not to be modified, altered or revised in any way. The workshop content is not to be modified, altered, or revised in any way, except for tailoring to your own institutional practices, policies and resources. The Skorton Center makes no representation or warranty express or implied regarding any particular outcome from the use of the materials. Use in part or whole is permitted with attribution to developers.</a:t>
            </a:r>
          </a:p>
        </p:txBody>
      </p:sp>
      <p:sp>
        <p:nvSpPr>
          <p:cNvPr id="6" name="Footer Placeholder 4"/>
          <p:cNvSpPr>
            <a:spLocks noGrp="1"/>
          </p:cNvSpPr>
          <p:nvPr>
            <p:ph type="ftr" sz="quarter" idx="11"/>
          </p:nvPr>
        </p:nvSpPr>
        <p:spPr>
          <a:xfrm>
            <a:off x="1807550" y="6400800"/>
            <a:ext cx="6650649" cy="365125"/>
          </a:xfrm>
        </p:spPr>
        <p:txBody>
          <a:bodyPr/>
          <a:lstStyle/>
          <a:p>
            <a:pPr lvl="2" algn="r"/>
            <a:r>
              <a:rPr lang="en-US" sz="900" dirty="0">
                <a:solidFill>
                  <a:schemeClr val="bg1">
                    <a:lumMod val="85000"/>
                  </a:schemeClr>
                </a:solidFill>
                <a:latin typeface="+mn-lt"/>
              </a:rPr>
              <a:t>Cornell University 2019</a:t>
            </a:r>
          </a:p>
        </p:txBody>
      </p:sp>
      <p:sp>
        <p:nvSpPr>
          <p:cNvPr id="4" name="TextBox 3"/>
          <p:cNvSpPr txBox="1"/>
          <p:nvPr/>
        </p:nvSpPr>
        <p:spPr>
          <a:xfrm>
            <a:off x="1143000" y="2514600"/>
            <a:ext cx="6934200"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766391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54113" y="687388"/>
            <a:ext cx="7989887" cy="1082675"/>
          </a:xfrm>
        </p:spPr>
        <p:txBody>
          <a:bodyPr/>
          <a:lstStyle/>
          <a:p>
            <a:pPr algn="ctr"/>
            <a:r>
              <a:rPr lang="en-US" dirty="0">
                <a:latin typeface="Gill Sans MT" panose="020B0502020104020203" pitchFamily="34" charset="0"/>
              </a:rPr>
              <a:t>Intervene Scenarios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2320092905"/>
              </p:ext>
            </p:extLst>
          </p:nvPr>
        </p:nvGraphicFramePr>
        <p:xfrm>
          <a:off x="457200" y="304800"/>
          <a:ext cx="8348870" cy="6301404"/>
        </p:xfrm>
        <a:graphic>
          <a:graphicData uri="http://schemas.openxmlformats.org/drawingml/2006/table">
            <a:tbl>
              <a:tblPr firstRow="1" bandRow="1">
                <a:tableStyleId>{0505E3EF-67EA-436B-97B2-0124C06EBD24}</a:tableStyleId>
              </a:tblPr>
              <a:tblGrid>
                <a:gridCol w="818961">
                  <a:extLst>
                    <a:ext uri="{9D8B030D-6E8A-4147-A177-3AD203B41FA5}">
                      <a16:colId xmlns:a16="http://schemas.microsoft.com/office/drawing/2014/main" val="20000"/>
                    </a:ext>
                  </a:extLst>
                </a:gridCol>
                <a:gridCol w="5432871">
                  <a:extLst>
                    <a:ext uri="{9D8B030D-6E8A-4147-A177-3AD203B41FA5}">
                      <a16:colId xmlns:a16="http://schemas.microsoft.com/office/drawing/2014/main" val="20001"/>
                    </a:ext>
                  </a:extLst>
                </a:gridCol>
                <a:gridCol w="2097038">
                  <a:extLst>
                    <a:ext uri="{9D8B030D-6E8A-4147-A177-3AD203B41FA5}">
                      <a16:colId xmlns:a16="http://schemas.microsoft.com/office/drawing/2014/main" val="20002"/>
                    </a:ext>
                  </a:extLst>
                </a:gridCol>
              </a:tblGrid>
              <a:tr h="864029">
                <a:tc>
                  <a:txBody>
                    <a:bodyPr/>
                    <a:lstStyle/>
                    <a:p>
                      <a:endParaRPr lang="en-US" b="0" dirty="0"/>
                    </a:p>
                  </a:txBody>
                  <a:tcPr/>
                </a:tc>
                <a:tc>
                  <a:txBody>
                    <a:bodyPr/>
                    <a:lstStyle/>
                    <a:p>
                      <a:r>
                        <a:rPr lang="en-US" sz="2000" b="1" dirty="0"/>
                        <a:t>Scenario</a:t>
                      </a:r>
                    </a:p>
                  </a:txBody>
                  <a:tcPr/>
                </a:tc>
                <a:tc>
                  <a:txBody>
                    <a:bodyPr/>
                    <a:lstStyle/>
                    <a:p>
                      <a:r>
                        <a:rPr lang="en-US" sz="2000" b="1" dirty="0"/>
                        <a:t>Ind./Group</a:t>
                      </a:r>
                    </a:p>
                  </a:txBody>
                  <a:tcPr/>
                </a:tc>
                <a:extLst>
                  <a:ext uri="{0D108BD9-81ED-4DB2-BD59-A6C34878D82A}">
                    <a16:rowId xmlns:a16="http://schemas.microsoft.com/office/drawing/2014/main" val="10000"/>
                  </a:ext>
                </a:extLst>
              </a:tr>
              <a:tr h="641408">
                <a:tc>
                  <a:txBody>
                    <a:bodyPr/>
                    <a:lstStyle/>
                    <a:p>
                      <a:r>
                        <a:rPr lang="en-US" b="0" baseline="0" dirty="0"/>
                        <a:t>1</a:t>
                      </a:r>
                      <a:endParaRPr lang="en-US" b="0" dirty="0"/>
                    </a:p>
                  </a:txBody>
                  <a:tcPr/>
                </a:tc>
                <a:tc>
                  <a:txBody>
                    <a:bodyPr/>
                    <a:lstStyle/>
                    <a:p>
                      <a:r>
                        <a:rPr lang="en-US" b="0" dirty="0"/>
                        <a:t>Stranger and friends intervened in a</a:t>
                      </a:r>
                      <a:r>
                        <a:rPr lang="en-US" b="0" baseline="0" dirty="0"/>
                        <a:t> </a:t>
                      </a:r>
                      <a:r>
                        <a:rPr lang="en-US" b="0" dirty="0"/>
                        <a:t>potential sexual assault</a:t>
                      </a:r>
                    </a:p>
                  </a:txBody>
                  <a:tcPr/>
                </a:tc>
                <a:tc>
                  <a:txBody>
                    <a:bodyPr/>
                    <a:lstStyle/>
                    <a:p>
                      <a:r>
                        <a:rPr lang="en-US" b="0" dirty="0"/>
                        <a:t>Ind.</a:t>
                      </a:r>
                      <a:r>
                        <a:rPr lang="en-US" b="0" baseline="0" dirty="0"/>
                        <a:t> &amp; Group</a:t>
                      </a:r>
                      <a:endParaRPr lang="en-US" b="0" dirty="0"/>
                    </a:p>
                  </a:txBody>
                  <a:tcPr/>
                </a:tc>
                <a:extLst>
                  <a:ext uri="{0D108BD9-81ED-4DB2-BD59-A6C34878D82A}">
                    <a16:rowId xmlns:a16="http://schemas.microsoft.com/office/drawing/2014/main" val="10001"/>
                  </a:ext>
                </a:extLst>
              </a:tr>
              <a:tr h="702023">
                <a:tc>
                  <a:txBody>
                    <a:bodyPr/>
                    <a:lstStyle/>
                    <a:p>
                      <a:r>
                        <a:rPr lang="en-US" dirty="0"/>
                        <a:t>2</a:t>
                      </a:r>
                    </a:p>
                  </a:txBody>
                  <a:tcPr/>
                </a:tc>
                <a:tc>
                  <a:txBody>
                    <a:bodyPr/>
                    <a:lstStyle/>
                    <a:p>
                      <a:r>
                        <a:rPr lang="en-US" dirty="0"/>
                        <a:t>Friends intervened in a racial</a:t>
                      </a:r>
                      <a:r>
                        <a:rPr lang="en-US" baseline="0" dirty="0"/>
                        <a:t> bias situation</a:t>
                      </a:r>
                      <a:endParaRPr lang="en-US" dirty="0"/>
                    </a:p>
                  </a:txBody>
                  <a:tcPr/>
                </a:tc>
                <a:tc>
                  <a:txBody>
                    <a:bodyPr/>
                    <a:lstStyle/>
                    <a:p>
                      <a:r>
                        <a:rPr lang="en-US" dirty="0"/>
                        <a:t>Group</a:t>
                      </a:r>
                    </a:p>
                  </a:txBody>
                  <a:tcPr/>
                </a:tc>
                <a:extLst>
                  <a:ext uri="{0D108BD9-81ED-4DB2-BD59-A6C34878D82A}">
                    <a16:rowId xmlns:a16="http://schemas.microsoft.com/office/drawing/2014/main" val="10002"/>
                  </a:ext>
                </a:extLst>
              </a:tr>
              <a:tr h="637829">
                <a:tc>
                  <a:txBody>
                    <a:bodyPr/>
                    <a:lstStyle/>
                    <a:p>
                      <a:r>
                        <a:rPr lang="en-US" dirty="0"/>
                        <a:t>3</a:t>
                      </a:r>
                    </a:p>
                  </a:txBody>
                  <a:tcPr/>
                </a:tc>
                <a:tc>
                  <a:txBody>
                    <a:bodyPr/>
                    <a:lstStyle/>
                    <a:p>
                      <a:r>
                        <a:rPr lang="en-US" dirty="0"/>
                        <a:t>Roommate intervened in a hazing situation</a:t>
                      </a:r>
                    </a:p>
                  </a:txBody>
                  <a:tcPr/>
                </a:tc>
                <a:tc>
                  <a:txBody>
                    <a:bodyPr/>
                    <a:lstStyle/>
                    <a:p>
                      <a:r>
                        <a:rPr lang="en-US" dirty="0"/>
                        <a:t>Ind.</a:t>
                      </a:r>
                    </a:p>
                  </a:txBody>
                  <a:tcPr/>
                </a:tc>
                <a:extLst>
                  <a:ext uri="{0D108BD9-81ED-4DB2-BD59-A6C34878D82A}">
                    <a16:rowId xmlns:a16="http://schemas.microsoft.com/office/drawing/2014/main" val="10003"/>
                  </a:ext>
                </a:extLst>
              </a:tr>
              <a:tr h="864029">
                <a:tc>
                  <a:txBody>
                    <a:bodyPr/>
                    <a:lstStyle/>
                    <a:p>
                      <a:r>
                        <a:rPr lang="en-US" dirty="0"/>
                        <a:t>4</a:t>
                      </a:r>
                    </a:p>
                  </a:txBody>
                  <a:tcPr/>
                </a:tc>
                <a:tc>
                  <a:txBody>
                    <a:bodyPr/>
                    <a:lstStyle/>
                    <a:p>
                      <a:r>
                        <a:rPr lang="en-US" dirty="0"/>
                        <a:t>Acquaintance intervened w/</a:t>
                      </a:r>
                      <a:r>
                        <a:rPr lang="en-US" baseline="0" dirty="0"/>
                        <a:t> person feeling overwhelmed by academics</a:t>
                      </a:r>
                      <a:endParaRPr lang="en-US" dirty="0"/>
                    </a:p>
                  </a:txBody>
                  <a:tcPr/>
                </a:tc>
                <a:tc>
                  <a:txBody>
                    <a:bodyPr/>
                    <a:lstStyle/>
                    <a:p>
                      <a:r>
                        <a:rPr lang="en-US" dirty="0"/>
                        <a:t>Ind.</a:t>
                      </a:r>
                    </a:p>
                  </a:txBody>
                  <a:tcPr/>
                </a:tc>
                <a:extLst>
                  <a:ext uri="{0D108BD9-81ED-4DB2-BD59-A6C34878D82A}">
                    <a16:rowId xmlns:a16="http://schemas.microsoft.com/office/drawing/2014/main" val="10004"/>
                  </a:ext>
                </a:extLst>
              </a:tr>
              <a:tr h="864029">
                <a:tc>
                  <a:txBody>
                    <a:bodyPr/>
                    <a:lstStyle/>
                    <a:p>
                      <a:r>
                        <a:rPr lang="en-US" dirty="0"/>
                        <a:t>5</a:t>
                      </a:r>
                    </a:p>
                  </a:txBody>
                  <a:tcPr/>
                </a:tc>
                <a:tc>
                  <a:txBody>
                    <a:bodyPr/>
                    <a:lstStyle/>
                    <a:p>
                      <a:r>
                        <a:rPr lang="en-US" dirty="0"/>
                        <a:t>Classmates intervened in a sexual</a:t>
                      </a:r>
                      <a:r>
                        <a:rPr lang="en-US" baseline="0" dirty="0"/>
                        <a:t> harassment/gender bias situation</a:t>
                      </a:r>
                      <a:endParaRPr lang="en-US" dirty="0"/>
                    </a:p>
                  </a:txBody>
                  <a:tcPr/>
                </a:tc>
                <a:tc>
                  <a:txBody>
                    <a:bodyPr/>
                    <a:lstStyle/>
                    <a:p>
                      <a:r>
                        <a:rPr lang="en-US" dirty="0"/>
                        <a:t>Group</a:t>
                      </a:r>
                    </a:p>
                  </a:txBody>
                  <a:tcPr/>
                </a:tc>
                <a:extLst>
                  <a:ext uri="{0D108BD9-81ED-4DB2-BD59-A6C34878D82A}">
                    <a16:rowId xmlns:a16="http://schemas.microsoft.com/office/drawing/2014/main" val="10005"/>
                  </a:ext>
                </a:extLst>
              </a:tr>
              <a:tr h="1026034">
                <a:tc>
                  <a:txBody>
                    <a:bodyPr/>
                    <a:lstStyle/>
                    <a:p>
                      <a:r>
                        <a:rPr lang="en-US" dirty="0"/>
                        <a:t>6</a:t>
                      </a:r>
                    </a:p>
                  </a:txBody>
                  <a:tcPr/>
                </a:tc>
                <a:tc>
                  <a:txBody>
                    <a:bodyPr/>
                    <a:lstStyle/>
                    <a:p>
                      <a:r>
                        <a:rPr lang="en-US" dirty="0"/>
                        <a:t>Friend intervened</a:t>
                      </a:r>
                      <a:r>
                        <a:rPr lang="en-US" baseline="0" dirty="0"/>
                        <a:t> in an intimate partner violence (emotional abuse) situation</a:t>
                      </a:r>
                      <a:endParaRPr lang="en-US" dirty="0"/>
                    </a:p>
                  </a:txBody>
                  <a:tcPr/>
                </a:tc>
                <a:tc>
                  <a:txBody>
                    <a:bodyPr/>
                    <a:lstStyle/>
                    <a:p>
                      <a:r>
                        <a:rPr lang="en-US" dirty="0"/>
                        <a:t>Ind.</a:t>
                      </a:r>
                    </a:p>
                  </a:txBody>
                  <a:tcPr/>
                </a:tc>
                <a:extLst>
                  <a:ext uri="{0D108BD9-81ED-4DB2-BD59-A6C34878D82A}">
                    <a16:rowId xmlns:a16="http://schemas.microsoft.com/office/drawing/2014/main" val="10006"/>
                  </a:ext>
                </a:extLst>
              </a:tr>
              <a:tr h="702023">
                <a:tc>
                  <a:txBody>
                    <a:bodyPr/>
                    <a:lstStyle/>
                    <a:p>
                      <a:r>
                        <a:rPr lang="en-US" dirty="0"/>
                        <a:t>7</a:t>
                      </a:r>
                    </a:p>
                  </a:txBody>
                  <a:tcPr/>
                </a:tc>
                <a:tc>
                  <a:txBody>
                    <a:bodyPr/>
                    <a:lstStyle/>
                    <a:p>
                      <a:r>
                        <a:rPr lang="en-US" dirty="0"/>
                        <a:t>Friends intervened</a:t>
                      </a:r>
                      <a:r>
                        <a:rPr lang="en-US" baseline="0" dirty="0"/>
                        <a:t> in an alcohol emergency </a:t>
                      </a:r>
                      <a:endParaRPr lang="en-US" dirty="0"/>
                    </a:p>
                  </a:txBody>
                  <a:tcPr/>
                </a:tc>
                <a:tc>
                  <a:txBody>
                    <a:bodyPr/>
                    <a:lstStyle/>
                    <a:p>
                      <a:r>
                        <a:rPr lang="en-US" dirty="0"/>
                        <a:t>Ind. &amp; Group</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64883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Initial Reactions to the film?</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5144" t="9477" r="14596" b="12319"/>
          <a:stretch/>
        </p:blipFill>
        <p:spPr>
          <a:xfrm>
            <a:off x="3091922" y="1770114"/>
            <a:ext cx="2960156" cy="2059239"/>
          </a:xfrm>
          <a:prstGeom prst="rect">
            <a:avLst/>
          </a:prstGeom>
        </p:spPr>
      </p:pic>
      <p:sp>
        <p:nvSpPr>
          <p:cNvPr id="8" name="Footer Placeholder 4"/>
          <p:cNvSpPr>
            <a:spLocks noGrp="1"/>
          </p:cNvSpPr>
          <p:nvPr>
            <p:ph type="ftr" sz="quarter" idx="11"/>
          </p:nvPr>
        </p:nvSpPr>
        <p:spPr>
          <a:xfrm>
            <a:off x="1807550" y="6400800"/>
            <a:ext cx="6650649" cy="365125"/>
          </a:xfrm>
        </p:spPr>
        <p:txBody>
          <a:bodyPr/>
          <a:lstStyle/>
          <a:p>
            <a:pPr lvl="2" algn="r"/>
            <a:r>
              <a:rPr lang="en-US" sz="900" dirty="0">
                <a:solidFill>
                  <a:schemeClr val="bg1">
                    <a:lumMod val="85000"/>
                  </a:schemeClr>
                </a:solidFill>
                <a:latin typeface="+mn-lt"/>
              </a:rPr>
              <a:t>Cornell University 2019</a:t>
            </a:r>
          </a:p>
        </p:txBody>
      </p:sp>
      <p:pic>
        <p:nvPicPr>
          <p:cNvPr id="9" name="Content Placeholder 8"/>
          <p:cNvPicPr>
            <a:picLocks noGrp="1" noChangeAspect="1"/>
          </p:cNvPicPr>
          <p:nvPr>
            <p:ph idx="1"/>
          </p:nvPr>
        </p:nvPicPr>
        <p:blipFill rotWithShape="1">
          <a:blip r:embed="rId4">
            <a:extLst>
              <a:ext uri="{28A0092B-C50C-407E-A947-70E740481C1C}">
                <a14:useLocalDpi xmlns:a14="http://schemas.microsoft.com/office/drawing/2010/main" val="0"/>
              </a:ext>
            </a:extLst>
          </a:blip>
          <a:srcRect l="9363" r="6822"/>
          <a:stretch/>
        </p:blipFill>
        <p:spPr>
          <a:xfrm>
            <a:off x="4572000" y="3943653"/>
            <a:ext cx="3724014" cy="2228547"/>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3981380"/>
            <a:ext cx="3505200" cy="2097609"/>
          </a:xfrm>
          <a:prstGeom prst="rect">
            <a:avLst/>
          </a:prstGeom>
        </p:spPr>
      </p:pic>
    </p:spTree>
    <p:extLst>
      <p:ext uri="{BB962C8B-B14F-4D97-AF65-F5344CB8AC3E}">
        <p14:creationId xmlns:p14="http://schemas.microsoft.com/office/powerpoint/2010/main" val="2035702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533400"/>
            <a:ext cx="6965245" cy="1202485"/>
          </a:xfrm>
        </p:spPr>
        <p:txBody>
          <a:bodyPr/>
          <a:lstStyle/>
          <a:p>
            <a:r>
              <a:rPr lang="en-US" dirty="0">
                <a:solidFill>
                  <a:schemeClr val="bg2">
                    <a:lumMod val="25000"/>
                  </a:schemeClr>
                </a:solidFill>
                <a:latin typeface="HelveticaNeueLT Std Blk Cn" panose="020B0806030702040204" pitchFamily="34" charset="0"/>
              </a:rPr>
              <a:t>Signs of a Problem</a:t>
            </a:r>
          </a:p>
        </p:txBody>
      </p:sp>
      <p:sp>
        <p:nvSpPr>
          <p:cNvPr id="3" name="Content Placeholder 2"/>
          <p:cNvSpPr>
            <a:spLocks noGrp="1"/>
          </p:cNvSpPr>
          <p:nvPr>
            <p:ph idx="1"/>
          </p:nvPr>
        </p:nvSpPr>
        <p:spPr>
          <a:xfrm>
            <a:off x="990600" y="1735886"/>
            <a:ext cx="7239000" cy="4436314"/>
          </a:xfrm>
        </p:spPr>
        <p:txBody>
          <a:bodyPr>
            <a:normAutofit/>
          </a:bodyPr>
          <a:lstStyle/>
          <a:p>
            <a:r>
              <a:rPr lang="en-US" dirty="0"/>
              <a:t>What can make it hard to tell if what you are seeing is a problem?</a:t>
            </a:r>
          </a:p>
          <a:p>
            <a:r>
              <a:rPr lang="en-US" dirty="0"/>
              <a:t>In any of the scenarios, what did the characters see or hear that concerned them?</a:t>
            </a:r>
            <a:br>
              <a:rPr lang="en-US" dirty="0"/>
            </a:br>
            <a:endParaRPr lang="en-US" dirty="0"/>
          </a:p>
          <a:p>
            <a:endParaRPr lang="en-US" dirty="0"/>
          </a:p>
          <a:p>
            <a:pPr marL="0" indent="0">
              <a:buNone/>
            </a:pPr>
            <a:endParaRPr lang="en-US" sz="1300" dirty="0"/>
          </a:p>
          <a:p>
            <a:pPr marL="365760" lvl="1" indent="0">
              <a:buNone/>
            </a:pPr>
            <a:endParaRPr lang="en-US" sz="1300" dirty="0"/>
          </a:p>
          <a:p>
            <a:pPr marL="0" indent="0">
              <a:buNone/>
            </a:pPr>
            <a:endParaRPr lang="en-US" dirty="0"/>
          </a:p>
          <a:p>
            <a:pPr marL="0" indent="0">
              <a:buNone/>
            </a:pPr>
            <a:endParaRPr lang="en-US" sz="1300" dirty="0"/>
          </a:p>
          <a:p>
            <a:endParaRPr lang="en-US" dirty="0"/>
          </a:p>
          <a:p>
            <a:pPr marL="0" indent="0">
              <a:buNone/>
            </a:pPr>
            <a:endParaRPr lang="en-US" dirty="0"/>
          </a:p>
          <a:p>
            <a:pPr marL="0" indent="0">
              <a:buNone/>
            </a:pPr>
            <a:endParaRPr lang="en-US" dirty="0"/>
          </a:p>
        </p:txBody>
      </p:sp>
      <p:sp>
        <p:nvSpPr>
          <p:cNvPr id="9" name="Footer Placeholder 4"/>
          <p:cNvSpPr>
            <a:spLocks noGrp="1"/>
          </p:cNvSpPr>
          <p:nvPr>
            <p:ph type="ftr" sz="quarter" idx="11"/>
          </p:nvPr>
        </p:nvSpPr>
        <p:spPr>
          <a:xfrm>
            <a:off x="1807550" y="6400800"/>
            <a:ext cx="6650649" cy="365125"/>
          </a:xfrm>
        </p:spPr>
        <p:txBody>
          <a:bodyPr/>
          <a:lstStyle/>
          <a:p>
            <a:pPr lvl="2" algn="r"/>
            <a:r>
              <a:rPr lang="en-US" sz="900" dirty="0">
                <a:solidFill>
                  <a:schemeClr val="bg1">
                    <a:lumMod val="85000"/>
                  </a:schemeClr>
                </a:solidFill>
                <a:latin typeface="+mn-lt"/>
              </a:rPr>
              <a:t>Cornell University 2019</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4745" t="6350" r="13825" b="11111"/>
          <a:stretch/>
        </p:blipFill>
        <p:spPr>
          <a:xfrm>
            <a:off x="3124200" y="3886200"/>
            <a:ext cx="3295763" cy="2107639"/>
          </a:xfrm>
          <a:prstGeom prst="rect">
            <a:avLst/>
          </a:prstGeom>
        </p:spPr>
      </p:pic>
    </p:spTree>
    <p:extLst>
      <p:ext uri="{BB962C8B-B14F-4D97-AF65-F5344CB8AC3E}">
        <p14:creationId xmlns:p14="http://schemas.microsoft.com/office/powerpoint/2010/main" val="159213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2">
                    <a:lumMod val="25000"/>
                  </a:schemeClr>
                </a:solidFill>
                <a:latin typeface="HelveticaNeueLT Std Blk Cn" panose="020B0806030702040204" pitchFamily="34" charset="0"/>
              </a:rPr>
              <a:t>Bystander Emotions</a:t>
            </a:r>
          </a:p>
        </p:txBody>
      </p:sp>
      <p:sp>
        <p:nvSpPr>
          <p:cNvPr id="3" name="Content Placeholder 2"/>
          <p:cNvSpPr>
            <a:spLocks noGrp="1"/>
          </p:cNvSpPr>
          <p:nvPr>
            <p:ph idx="1"/>
          </p:nvPr>
        </p:nvSpPr>
        <p:spPr>
          <a:xfrm>
            <a:off x="1066800" y="2133600"/>
            <a:ext cx="6858000" cy="3429000"/>
          </a:xfrm>
        </p:spPr>
        <p:txBody>
          <a:bodyPr/>
          <a:lstStyle/>
          <a:p>
            <a:r>
              <a:rPr lang="en-US" dirty="0"/>
              <a:t>What do you think the bystanders were thinking and/or feeling when they noticed a problem?</a:t>
            </a:r>
            <a:br>
              <a:rPr lang="en-US" dirty="0"/>
            </a:br>
            <a:endParaRPr lang="en-US" dirty="0"/>
          </a:p>
          <a:p>
            <a:r>
              <a:rPr lang="en-US" dirty="0"/>
              <a:t>Why did the bystanders decide to do something?</a:t>
            </a:r>
          </a:p>
          <a:p>
            <a:pPr marL="365760" lvl="1" indent="0">
              <a:buNone/>
            </a:pPr>
            <a:endParaRPr lang="en-US" dirty="0"/>
          </a:p>
          <a:p>
            <a:pPr marL="0" indent="0">
              <a:buNone/>
            </a:pPr>
            <a:endParaRPr lang="en-US" dirty="0"/>
          </a:p>
          <a:p>
            <a:pPr marL="0" indent="0">
              <a:buNone/>
            </a:pPr>
            <a:endParaRPr lang="en-US" dirty="0"/>
          </a:p>
        </p:txBody>
      </p:sp>
      <p:sp>
        <p:nvSpPr>
          <p:cNvPr id="8" name="Footer Placeholder 4"/>
          <p:cNvSpPr>
            <a:spLocks noGrp="1"/>
          </p:cNvSpPr>
          <p:nvPr>
            <p:ph type="ftr" sz="quarter" idx="11"/>
          </p:nvPr>
        </p:nvSpPr>
        <p:spPr>
          <a:xfrm>
            <a:off x="1807550" y="6400800"/>
            <a:ext cx="6650649" cy="365125"/>
          </a:xfrm>
        </p:spPr>
        <p:txBody>
          <a:bodyPr/>
          <a:lstStyle/>
          <a:p>
            <a:pPr lvl="2" algn="r"/>
            <a:r>
              <a:rPr lang="en-US" sz="900" dirty="0">
                <a:solidFill>
                  <a:schemeClr val="bg1">
                    <a:lumMod val="85000"/>
                  </a:schemeClr>
                </a:solidFill>
                <a:latin typeface="+mn-lt"/>
              </a:rPr>
              <a:t>Cornell University 2019</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8333" t="8000" r="20000" b="12000"/>
          <a:stretch/>
        </p:blipFill>
        <p:spPr>
          <a:xfrm>
            <a:off x="5148114" y="3886200"/>
            <a:ext cx="3031068" cy="2133600"/>
          </a:xfrm>
          <a:prstGeom prst="rect">
            <a:avLst/>
          </a:prstGeom>
        </p:spPr>
      </p:pic>
      <p:sp>
        <p:nvSpPr>
          <p:cNvPr id="5" name="TextBox 4"/>
          <p:cNvSpPr txBox="1"/>
          <p:nvPr/>
        </p:nvSpPr>
        <p:spPr>
          <a:xfrm>
            <a:off x="1366146" y="4221540"/>
            <a:ext cx="3482622" cy="1569660"/>
          </a:xfrm>
          <a:prstGeom prst="rect">
            <a:avLst/>
          </a:prstGeom>
          <a:noFill/>
        </p:spPr>
        <p:txBody>
          <a:bodyPr wrap="square" rtlCol="0">
            <a:spAutoFit/>
          </a:bodyPr>
          <a:lstStyle/>
          <a:p>
            <a:r>
              <a:rPr lang="en-US" sz="2400" dirty="0"/>
              <a:t>Their sense of responsibility to their peers outweighed their fears and worries.</a:t>
            </a:r>
          </a:p>
        </p:txBody>
      </p:sp>
    </p:spTree>
    <p:extLst>
      <p:ext uri="{BB962C8B-B14F-4D97-AF65-F5344CB8AC3E}">
        <p14:creationId xmlns:p14="http://schemas.microsoft.com/office/powerpoint/2010/main" val="2989846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38200"/>
            <a:ext cx="6965245" cy="1295400"/>
          </a:xfrm>
        </p:spPr>
        <p:txBody>
          <a:bodyPr>
            <a:noAutofit/>
          </a:bodyPr>
          <a:lstStyle/>
          <a:p>
            <a:r>
              <a:rPr lang="en-US" b="1" dirty="0">
                <a:solidFill>
                  <a:schemeClr val="bg2">
                    <a:lumMod val="25000"/>
                  </a:schemeClr>
                </a:solidFill>
                <a:latin typeface="HelveticaNeueLT Std Blk Cn" panose="020B0806030702040204" pitchFamily="34" charset="0"/>
              </a:rPr>
              <a:t>Role of Relationship</a:t>
            </a:r>
            <a:br>
              <a:rPr lang="en-US" sz="2800" dirty="0"/>
            </a:br>
            <a:endParaRPr lang="en-US" sz="2800" dirty="0"/>
          </a:p>
        </p:txBody>
      </p:sp>
      <p:sp>
        <p:nvSpPr>
          <p:cNvPr id="8" name="Footer Placeholder 4"/>
          <p:cNvSpPr>
            <a:spLocks noGrp="1"/>
          </p:cNvSpPr>
          <p:nvPr>
            <p:ph type="ftr" sz="quarter" idx="11"/>
          </p:nvPr>
        </p:nvSpPr>
        <p:spPr>
          <a:xfrm>
            <a:off x="1807550" y="6400800"/>
            <a:ext cx="6650649" cy="365125"/>
          </a:xfrm>
        </p:spPr>
        <p:txBody>
          <a:bodyPr/>
          <a:lstStyle/>
          <a:p>
            <a:pPr lvl="2" algn="r"/>
            <a:r>
              <a:rPr lang="en-US" sz="900" dirty="0">
                <a:solidFill>
                  <a:schemeClr val="bg1">
                    <a:lumMod val="85000"/>
                  </a:schemeClr>
                </a:solidFill>
                <a:latin typeface="+mn-lt"/>
              </a:rPr>
              <a:t>Cornell University 2019</a:t>
            </a:r>
          </a:p>
        </p:txBody>
      </p:sp>
      <p:sp>
        <p:nvSpPr>
          <p:cNvPr id="3" name="Content Placeholder 2"/>
          <p:cNvSpPr>
            <a:spLocks noGrp="1"/>
          </p:cNvSpPr>
          <p:nvPr>
            <p:ph sz="quarter" idx="13"/>
          </p:nvPr>
        </p:nvSpPr>
        <p:spPr>
          <a:xfrm>
            <a:off x="1143000" y="2286000"/>
            <a:ext cx="2971800" cy="3370752"/>
          </a:xfrm>
          <a:ln>
            <a:solidFill>
              <a:schemeClr val="accent2">
                <a:lumMod val="75000"/>
              </a:schemeClr>
            </a:solidFill>
          </a:ln>
        </p:spPr>
        <p:txBody>
          <a:bodyPr/>
          <a:lstStyle/>
          <a:p>
            <a:r>
              <a:rPr lang="en-US" dirty="0"/>
              <a:t>Friend </a:t>
            </a:r>
          </a:p>
          <a:p>
            <a:r>
              <a:rPr lang="en-US" dirty="0"/>
              <a:t>Roommate or teammate</a:t>
            </a:r>
          </a:p>
          <a:p>
            <a:r>
              <a:rPr lang="en-US" dirty="0"/>
              <a:t>Best friend</a:t>
            </a:r>
          </a:p>
          <a:p>
            <a:r>
              <a:rPr lang="en-US" dirty="0"/>
              <a:t>Acquaintance</a:t>
            </a:r>
          </a:p>
          <a:p>
            <a:r>
              <a:rPr lang="en-US" dirty="0"/>
              <a:t>Stranger</a:t>
            </a:r>
          </a:p>
          <a:p>
            <a:pPr marL="0" indent="0">
              <a:buNone/>
            </a:pPr>
            <a:endParaRPr lang="en-US" dirty="0"/>
          </a:p>
        </p:txBody>
      </p:sp>
      <p:sp>
        <p:nvSpPr>
          <p:cNvPr id="4" name="Content Placeholder 3"/>
          <p:cNvSpPr>
            <a:spLocks noGrp="1"/>
          </p:cNvSpPr>
          <p:nvPr>
            <p:ph sz="quarter" idx="14"/>
          </p:nvPr>
        </p:nvSpPr>
        <p:spPr>
          <a:xfrm>
            <a:off x="4419600" y="2286000"/>
            <a:ext cx="3733800" cy="3370752"/>
          </a:xfrm>
          <a:ln>
            <a:solidFill>
              <a:schemeClr val="accent2">
                <a:lumMod val="75000"/>
              </a:schemeClr>
            </a:solidFill>
          </a:ln>
        </p:spPr>
        <p:txBody>
          <a:bodyPr>
            <a:normAutofit/>
          </a:bodyPr>
          <a:lstStyle/>
          <a:p>
            <a:r>
              <a:rPr lang="en-US" dirty="0"/>
              <a:t>Potential Sexual Assault</a:t>
            </a:r>
          </a:p>
          <a:p>
            <a:r>
              <a:rPr lang="en-US" dirty="0"/>
              <a:t>Bias (racial or other)</a:t>
            </a:r>
          </a:p>
          <a:p>
            <a:r>
              <a:rPr lang="en-US" dirty="0"/>
              <a:t>Hazing</a:t>
            </a:r>
          </a:p>
          <a:p>
            <a:r>
              <a:rPr lang="en-US" dirty="0"/>
              <a:t>Academic Stress</a:t>
            </a:r>
          </a:p>
          <a:p>
            <a:r>
              <a:rPr lang="en-US" dirty="0"/>
              <a:t>Sexual Harassment</a:t>
            </a:r>
          </a:p>
          <a:p>
            <a:r>
              <a:rPr lang="en-US" dirty="0"/>
              <a:t>Intimate Partner Violence</a:t>
            </a:r>
          </a:p>
          <a:p>
            <a:r>
              <a:rPr lang="en-US" dirty="0"/>
              <a:t>Alcohol Emergency</a:t>
            </a:r>
          </a:p>
        </p:txBody>
      </p:sp>
    </p:spTree>
    <p:extLst>
      <p:ext uri="{BB962C8B-B14F-4D97-AF65-F5344CB8AC3E}">
        <p14:creationId xmlns:p14="http://schemas.microsoft.com/office/powerpoint/2010/main" val="311180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685800"/>
            <a:ext cx="6965245" cy="1202485"/>
          </a:xfrm>
        </p:spPr>
        <p:txBody>
          <a:bodyPr/>
          <a:lstStyle/>
          <a:p>
            <a:r>
              <a:rPr lang="en-US" dirty="0">
                <a:solidFill>
                  <a:schemeClr val="bg2">
                    <a:lumMod val="25000"/>
                  </a:schemeClr>
                </a:solidFill>
                <a:latin typeface="HelveticaNeueLT Std Blk Cn" panose="020B0806030702040204" pitchFamily="34" charset="0"/>
              </a:rPr>
              <a:t>Taking Action</a:t>
            </a:r>
          </a:p>
        </p:txBody>
      </p:sp>
      <p:sp>
        <p:nvSpPr>
          <p:cNvPr id="3" name="Content Placeholder 2"/>
          <p:cNvSpPr>
            <a:spLocks noGrp="1"/>
          </p:cNvSpPr>
          <p:nvPr>
            <p:ph idx="1"/>
          </p:nvPr>
        </p:nvSpPr>
        <p:spPr>
          <a:xfrm>
            <a:off x="1066800" y="1752600"/>
            <a:ext cx="7010400" cy="4343399"/>
          </a:xfrm>
        </p:spPr>
        <p:txBody>
          <a:bodyPr>
            <a:normAutofit fontScale="92500" lnSpcReduction="10000"/>
          </a:bodyPr>
          <a:lstStyle/>
          <a:p>
            <a:r>
              <a:rPr lang="en-US" b="1" dirty="0"/>
              <a:t>Non-urgent situations</a:t>
            </a:r>
          </a:p>
          <a:p>
            <a:pPr lvl="1"/>
            <a:r>
              <a:rPr lang="en-US" dirty="0"/>
              <a:t>Listen</a:t>
            </a:r>
          </a:p>
          <a:p>
            <a:pPr lvl="1"/>
            <a:r>
              <a:rPr lang="en-US" dirty="0"/>
              <a:t>Express concern</a:t>
            </a:r>
          </a:p>
          <a:p>
            <a:pPr lvl="1"/>
            <a:r>
              <a:rPr lang="en-US" dirty="0"/>
              <a:t>Describe what you observe</a:t>
            </a:r>
          </a:p>
          <a:p>
            <a:pPr lvl="1"/>
            <a:r>
              <a:rPr lang="en-US" dirty="0"/>
              <a:t>Offer support</a:t>
            </a:r>
          </a:p>
          <a:p>
            <a:pPr lvl="1"/>
            <a:r>
              <a:rPr lang="en-US" dirty="0"/>
              <a:t>Connect to resources</a:t>
            </a:r>
          </a:p>
          <a:p>
            <a:pPr marL="365760" lvl="1" indent="0">
              <a:buNone/>
            </a:pPr>
            <a:endParaRPr lang="en-US" dirty="0"/>
          </a:p>
          <a:p>
            <a:r>
              <a:rPr lang="en-US" b="1" dirty="0"/>
              <a:t>Urgent/emergency situations</a:t>
            </a:r>
          </a:p>
          <a:p>
            <a:pPr lvl="1"/>
            <a:r>
              <a:rPr lang="en-US" dirty="0"/>
              <a:t>Don’t assume others will act</a:t>
            </a:r>
          </a:p>
          <a:p>
            <a:pPr lvl="1"/>
            <a:r>
              <a:rPr lang="en-US" dirty="0"/>
              <a:t>Act with others if possible</a:t>
            </a:r>
          </a:p>
          <a:p>
            <a:pPr lvl="1"/>
            <a:r>
              <a:rPr lang="en-US" dirty="0"/>
              <a:t>Be direct or distract</a:t>
            </a:r>
          </a:p>
          <a:p>
            <a:pPr lvl="1"/>
            <a:r>
              <a:rPr lang="en-US" dirty="0"/>
              <a:t>Call for help</a:t>
            </a:r>
          </a:p>
          <a:p>
            <a:pPr marL="365760" lvl="1" indent="0">
              <a:buNone/>
            </a:pPr>
            <a:endParaRPr lang="en-US" dirty="0"/>
          </a:p>
          <a:p>
            <a:pPr marL="0" indent="0">
              <a:buNone/>
            </a:pPr>
            <a:endParaRPr lang="en-US" dirty="0"/>
          </a:p>
          <a:p>
            <a:endParaRPr lang="en-US" dirty="0"/>
          </a:p>
          <a:p>
            <a:endParaRPr lang="en-US" dirty="0"/>
          </a:p>
          <a:p>
            <a:endParaRPr lang="en-US" dirty="0"/>
          </a:p>
          <a:p>
            <a:endParaRPr lang="en-US" dirty="0"/>
          </a:p>
        </p:txBody>
      </p:sp>
      <p:sp>
        <p:nvSpPr>
          <p:cNvPr id="8" name="Footer Placeholder 4"/>
          <p:cNvSpPr>
            <a:spLocks noGrp="1"/>
          </p:cNvSpPr>
          <p:nvPr>
            <p:ph type="ftr" sz="quarter" idx="11"/>
          </p:nvPr>
        </p:nvSpPr>
        <p:spPr>
          <a:xfrm>
            <a:off x="1807550" y="6400800"/>
            <a:ext cx="6650649" cy="365125"/>
          </a:xfrm>
        </p:spPr>
        <p:txBody>
          <a:bodyPr/>
          <a:lstStyle/>
          <a:p>
            <a:pPr lvl="2" algn="r"/>
            <a:r>
              <a:rPr lang="en-US" sz="900" dirty="0">
                <a:solidFill>
                  <a:schemeClr val="bg1">
                    <a:lumMod val="85000"/>
                  </a:schemeClr>
                </a:solidFill>
                <a:latin typeface="+mn-lt"/>
              </a:rPr>
              <a:t>Cornell University 2019</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4026" t="8300" r="13506" b="9411"/>
          <a:stretch/>
        </p:blipFill>
        <p:spPr>
          <a:xfrm>
            <a:off x="5105400" y="1888285"/>
            <a:ext cx="3276600" cy="1946787"/>
          </a:xfrm>
          <a:prstGeom prst="rect">
            <a:avLst/>
          </a:prstGeom>
        </p:spPr>
      </p:pic>
      <p:sp>
        <p:nvSpPr>
          <p:cNvPr id="5" name="Rectangle: Rounded Corners 4">
            <a:extLst>
              <a:ext uri="{FF2B5EF4-FFF2-40B4-BE49-F238E27FC236}">
                <a16:creationId xmlns:a16="http://schemas.microsoft.com/office/drawing/2014/main" id="{A4E1AA45-97E7-448B-9B5B-8517E2C9AA4A}"/>
              </a:ext>
            </a:extLst>
          </p:cNvPr>
          <p:cNvSpPr/>
          <p:nvPr/>
        </p:nvSpPr>
        <p:spPr>
          <a:xfrm>
            <a:off x="5257800" y="4495800"/>
            <a:ext cx="2667000" cy="1447800"/>
          </a:xfrm>
          <a:prstGeom prst="round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0A8C456C-FC65-4C2D-8ED4-ECE650A405BF}"/>
              </a:ext>
            </a:extLst>
          </p:cNvPr>
          <p:cNvSpPr txBox="1"/>
          <p:nvPr/>
        </p:nvSpPr>
        <p:spPr>
          <a:xfrm>
            <a:off x="6210300" y="4410383"/>
            <a:ext cx="762000" cy="1569660"/>
          </a:xfrm>
          <a:prstGeom prst="rect">
            <a:avLst/>
          </a:prstGeom>
          <a:noFill/>
        </p:spPr>
        <p:txBody>
          <a:bodyPr wrap="square" rtlCol="0">
            <a:spAutoFit/>
          </a:bodyPr>
          <a:lstStyle/>
          <a:p>
            <a:r>
              <a:rPr lang="en-US" sz="9600" dirty="0"/>
              <a:t>?</a:t>
            </a:r>
            <a:endParaRPr lang="en-US" sz="4000" dirty="0"/>
          </a:p>
        </p:txBody>
      </p:sp>
    </p:spTree>
    <p:extLst>
      <p:ext uri="{BB962C8B-B14F-4D97-AF65-F5344CB8AC3E}">
        <p14:creationId xmlns:p14="http://schemas.microsoft.com/office/powerpoint/2010/main" val="2273292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fade">
                                      <p:cBhvr>
                                        <p:cTn id="39" dur="1000"/>
                                        <p:tgtEl>
                                          <p:spTgt spid="3">
                                            <p:txEl>
                                              <p:pRg st="7" end="7"/>
                                            </p:txEl>
                                          </p:spTgt>
                                        </p:tgtEl>
                                      </p:cBhvr>
                                    </p:animEffect>
                                    <p:anim calcmode="lin" valueType="num">
                                      <p:cBhvr>
                                        <p:cTn id="4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fade">
                                      <p:cBhvr>
                                        <p:cTn id="44" dur="1000"/>
                                        <p:tgtEl>
                                          <p:spTgt spid="3">
                                            <p:txEl>
                                              <p:pRg st="8" end="8"/>
                                            </p:txEl>
                                          </p:spTgt>
                                        </p:tgtEl>
                                      </p:cBhvr>
                                    </p:animEffect>
                                    <p:anim calcmode="lin" valueType="num">
                                      <p:cBhvr>
                                        <p:cTn id="4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6"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Effect transition="in" filter="fade">
                                      <p:cBhvr>
                                        <p:cTn id="49" dur="1000"/>
                                        <p:tgtEl>
                                          <p:spTgt spid="3">
                                            <p:txEl>
                                              <p:pRg st="9" end="9"/>
                                            </p:txEl>
                                          </p:spTgt>
                                        </p:tgtEl>
                                      </p:cBhvr>
                                    </p:animEffect>
                                    <p:anim calcmode="lin" valueType="num">
                                      <p:cBhvr>
                                        <p:cTn id="5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1000"/>
                                        <p:tgtEl>
                                          <p:spTgt spid="3">
                                            <p:txEl>
                                              <p:pRg st="10" end="10"/>
                                            </p:txEl>
                                          </p:spTgt>
                                        </p:tgtEl>
                                      </p:cBhvr>
                                    </p:animEffect>
                                    <p:anim calcmode="lin" valueType="num">
                                      <p:cBhvr>
                                        <p:cTn id="5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10" end="10"/>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3">
                                            <p:txEl>
                                              <p:pRg st="11" end="11"/>
                                            </p:txEl>
                                          </p:spTgt>
                                        </p:tgtEl>
                                        <p:attrNameLst>
                                          <p:attrName>style.visibility</p:attrName>
                                        </p:attrNameLst>
                                      </p:cBhvr>
                                      <p:to>
                                        <p:strVal val="visible"/>
                                      </p:to>
                                    </p:set>
                                    <p:animEffect transition="in" filter="fade">
                                      <p:cBhvr>
                                        <p:cTn id="59" dur="1000"/>
                                        <p:tgtEl>
                                          <p:spTgt spid="3">
                                            <p:txEl>
                                              <p:pRg st="11" end="11"/>
                                            </p:txEl>
                                          </p:spTgt>
                                        </p:tgtEl>
                                      </p:cBhvr>
                                    </p:animEffect>
                                    <p:anim calcmode="lin" valueType="num">
                                      <p:cBhvr>
                                        <p:cTn id="6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1066800" y="900414"/>
            <a:ext cx="7200900" cy="394986"/>
          </a:xfrm>
        </p:spPr>
        <p:txBody>
          <a:bodyPr>
            <a:normAutofit fontScale="90000"/>
          </a:bodyPr>
          <a:lstStyle/>
          <a:p>
            <a:r>
              <a:rPr lang="en-US" dirty="0">
                <a:solidFill>
                  <a:schemeClr val="bg2">
                    <a:lumMod val="25000"/>
                  </a:schemeClr>
                </a:solidFill>
                <a:latin typeface="HelveticaNeueLT Std Blk Cn" panose="020B0806030702040204" pitchFamily="34" charset="0"/>
              </a:rPr>
              <a:t>Signs of Alcohol Emergency</a:t>
            </a:r>
          </a:p>
        </p:txBody>
      </p:sp>
      <p:sp>
        <p:nvSpPr>
          <p:cNvPr id="206851" name="Rectangle 3"/>
          <p:cNvSpPr>
            <a:spLocks noGrp="1" noChangeArrowheads="1"/>
          </p:cNvSpPr>
          <p:nvPr>
            <p:ph idx="1"/>
          </p:nvPr>
        </p:nvSpPr>
        <p:spPr>
          <a:xfrm>
            <a:off x="1143000" y="1703427"/>
            <a:ext cx="6934200" cy="4240173"/>
          </a:xfrm>
        </p:spPr>
        <p:txBody>
          <a:bodyPr>
            <a:normAutofit fontScale="92500" lnSpcReduction="20000"/>
          </a:bodyPr>
          <a:lstStyle/>
          <a:p>
            <a:pPr marL="0" indent="0">
              <a:buNone/>
            </a:pPr>
            <a:r>
              <a:rPr lang="en-US" sz="2800" b="1" dirty="0"/>
              <a:t>A- Alert</a:t>
            </a:r>
          </a:p>
          <a:p>
            <a:pPr lvl="2"/>
            <a:r>
              <a:rPr lang="en-US" sz="2400" dirty="0"/>
              <a:t>Unable to rouse person or keep awake </a:t>
            </a:r>
          </a:p>
          <a:p>
            <a:pPr lvl="2"/>
            <a:r>
              <a:rPr lang="en-US" sz="2400" dirty="0"/>
              <a:t>Vomiting while passed out or incoherent</a:t>
            </a:r>
          </a:p>
          <a:p>
            <a:pPr marL="0" indent="0">
              <a:buNone/>
            </a:pPr>
            <a:r>
              <a:rPr lang="en-US" sz="2800" b="1" dirty="0"/>
              <a:t>B- Breathing</a:t>
            </a:r>
          </a:p>
          <a:p>
            <a:pPr lvl="2"/>
            <a:r>
              <a:rPr lang="en-US" sz="2400" dirty="0"/>
              <a:t>Breathing slow, irregular pulse</a:t>
            </a:r>
          </a:p>
          <a:p>
            <a:pPr marL="0" indent="0">
              <a:buNone/>
            </a:pPr>
            <a:r>
              <a:rPr lang="en-US" sz="2800" b="1" dirty="0"/>
              <a:t>C- Color/ Clammy</a:t>
            </a:r>
          </a:p>
          <a:p>
            <a:pPr lvl="2"/>
            <a:r>
              <a:rPr lang="en-US" sz="2400" dirty="0"/>
              <a:t>Skin color “off” or lips bluish, </a:t>
            </a:r>
            <a:br>
              <a:rPr lang="en-US" sz="2400" dirty="0"/>
            </a:br>
            <a:r>
              <a:rPr lang="en-US" sz="2400" dirty="0"/>
              <a:t>cold or “clammy” to the touch</a:t>
            </a:r>
          </a:p>
          <a:p>
            <a:pPr marL="0" indent="0">
              <a:buNone/>
            </a:pPr>
            <a:r>
              <a:rPr lang="en-US" sz="2800" b="1" dirty="0"/>
              <a:t>D- Doubt</a:t>
            </a:r>
          </a:p>
          <a:p>
            <a:pPr lvl="2"/>
            <a:r>
              <a:rPr lang="en-US" sz="2400" dirty="0"/>
              <a:t>Not sure</a:t>
            </a:r>
          </a:p>
          <a:p>
            <a:pPr lvl="2"/>
            <a:r>
              <a:rPr lang="en-US" sz="2400" dirty="0"/>
              <a:t>Head injury, mixed with other drugs</a:t>
            </a:r>
          </a:p>
          <a:p>
            <a:pPr>
              <a:buFont typeface="Wingdings" pitchFamily="2" charset="2"/>
              <a:buNone/>
            </a:pPr>
            <a:endParaRPr lang="en-US" dirty="0"/>
          </a:p>
        </p:txBody>
      </p:sp>
      <p:sp>
        <p:nvSpPr>
          <p:cNvPr id="9" name="Footer Placeholder 4"/>
          <p:cNvSpPr>
            <a:spLocks noGrp="1"/>
          </p:cNvSpPr>
          <p:nvPr>
            <p:ph type="ftr" sz="quarter" idx="11"/>
          </p:nvPr>
        </p:nvSpPr>
        <p:spPr>
          <a:xfrm>
            <a:off x="1807550" y="6400800"/>
            <a:ext cx="6650649" cy="365125"/>
          </a:xfrm>
        </p:spPr>
        <p:txBody>
          <a:bodyPr/>
          <a:lstStyle/>
          <a:p>
            <a:pPr lvl="2" algn="r"/>
            <a:r>
              <a:rPr lang="en-US" sz="900" dirty="0">
                <a:solidFill>
                  <a:schemeClr val="bg1">
                    <a:lumMod val="85000"/>
                  </a:schemeClr>
                </a:solidFill>
                <a:latin typeface="+mn-lt"/>
              </a:rPr>
              <a:t>Cornell University 2019</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19248" t="45025" r="51870" b="12319"/>
          <a:stretch/>
        </p:blipFill>
        <p:spPr>
          <a:xfrm>
            <a:off x="5867400" y="3048000"/>
            <a:ext cx="2514600" cy="1981200"/>
          </a:xfrm>
          <a:prstGeom prst="rect">
            <a:avLst/>
          </a:prstGeom>
        </p:spPr>
      </p:pic>
    </p:spTree>
    <p:extLst>
      <p:ext uri="{BB962C8B-B14F-4D97-AF65-F5344CB8AC3E}">
        <p14:creationId xmlns:p14="http://schemas.microsoft.com/office/powerpoint/2010/main" val="3681335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a:bodyPr>
          <a:lstStyle/>
          <a:p>
            <a:r>
              <a:rPr lang="en-US" sz="3200" dirty="0">
                <a:solidFill>
                  <a:schemeClr val="bg2">
                    <a:lumMod val="25000"/>
                  </a:schemeClr>
                </a:solidFill>
                <a:latin typeface="HelveticaNeueLT Std Blk Cn" panose="020B0806030702040204" pitchFamily="34" charset="0"/>
              </a:rPr>
              <a:t>What to Do: </a:t>
            </a:r>
            <a:br>
              <a:rPr lang="en-US" sz="3200" dirty="0">
                <a:solidFill>
                  <a:schemeClr val="bg2">
                    <a:lumMod val="25000"/>
                  </a:schemeClr>
                </a:solidFill>
                <a:latin typeface="HelveticaNeueLT Std Blk Cn" panose="020B0806030702040204" pitchFamily="34" charset="0"/>
              </a:rPr>
            </a:br>
            <a:r>
              <a:rPr lang="en-US" sz="3200" dirty="0">
                <a:solidFill>
                  <a:schemeClr val="bg2">
                    <a:lumMod val="25000"/>
                  </a:schemeClr>
                </a:solidFill>
                <a:latin typeface="HelveticaNeueLT Std Blk Cn" panose="020B0806030702040204" pitchFamily="34" charset="0"/>
              </a:rPr>
              <a:t>Alcohol or Other Drug Emergencies  </a:t>
            </a:r>
          </a:p>
        </p:txBody>
      </p:sp>
      <p:sp>
        <p:nvSpPr>
          <p:cNvPr id="102403" name="Rectangle 3"/>
          <p:cNvSpPr>
            <a:spLocks noGrp="1" noChangeArrowheads="1"/>
          </p:cNvSpPr>
          <p:nvPr>
            <p:ph idx="1"/>
          </p:nvPr>
        </p:nvSpPr>
        <p:spPr>
          <a:xfrm>
            <a:off x="899160" y="2020067"/>
            <a:ext cx="8229600" cy="4800600"/>
          </a:xfrm>
        </p:spPr>
        <p:txBody>
          <a:bodyPr>
            <a:normAutofit/>
          </a:bodyPr>
          <a:lstStyle/>
          <a:p>
            <a:r>
              <a:rPr lang="en-US" sz="2000" b="1" dirty="0"/>
              <a:t>Call for help: </a:t>
            </a:r>
            <a:r>
              <a:rPr lang="en-US" sz="2000" dirty="0"/>
              <a:t>medical evaluation</a:t>
            </a:r>
          </a:p>
          <a:p>
            <a:pPr lvl="1"/>
            <a:r>
              <a:rPr lang="en-US" sz="2000" dirty="0"/>
              <a:t>911 Emergency or University Police</a:t>
            </a:r>
          </a:p>
          <a:p>
            <a:pPr marL="365760" lvl="1" indent="0">
              <a:buNone/>
            </a:pPr>
            <a:r>
              <a:rPr lang="en-US" sz="2000" dirty="0"/>
              <a:t> </a:t>
            </a:r>
          </a:p>
          <a:p>
            <a:r>
              <a:rPr lang="en-US" sz="2000" b="1" dirty="0"/>
              <a:t>Stay with the person</a:t>
            </a:r>
            <a:r>
              <a:rPr lang="en-US" sz="2000" dirty="0"/>
              <a:t> until help arrives</a:t>
            </a:r>
          </a:p>
          <a:p>
            <a:pPr marL="0" indent="0">
              <a:buNone/>
            </a:pPr>
            <a:endParaRPr lang="en-US" sz="2000" b="1" dirty="0"/>
          </a:p>
          <a:p>
            <a:r>
              <a:rPr lang="en-US" sz="2000" b="1" dirty="0"/>
              <a:t>Turn the person</a:t>
            </a:r>
            <a:r>
              <a:rPr lang="en-US" sz="2000" dirty="0"/>
              <a:t> on their side</a:t>
            </a:r>
          </a:p>
          <a:p>
            <a:pPr marL="0" indent="0">
              <a:buNone/>
            </a:pPr>
            <a:endParaRPr lang="en-US" sz="2000" dirty="0"/>
          </a:p>
          <a:p>
            <a:r>
              <a:rPr lang="en-US" sz="2000" b="1" dirty="0"/>
              <a:t>Remember the University Good Samaritan Protocol and NYS Law</a:t>
            </a:r>
          </a:p>
          <a:p>
            <a:pPr lvl="1"/>
            <a:r>
              <a:rPr lang="en-US" sz="1800" b="1" dirty="0"/>
              <a:t>You and the ill person won’t get in trouble for underage drinking</a:t>
            </a:r>
          </a:p>
          <a:p>
            <a:pPr marL="365760" lvl="1" indent="0">
              <a:buNone/>
            </a:pPr>
            <a:r>
              <a:rPr lang="en-US" sz="1800" b="1" dirty="0"/>
              <a:t>	 or use of other drugs</a:t>
            </a:r>
            <a:endParaRPr lang="en-US" sz="2000" dirty="0"/>
          </a:p>
          <a:p>
            <a:pPr>
              <a:buFont typeface="Arial" panose="020B0604020202020204" pitchFamily="34" charset="0"/>
              <a:buChar char="•"/>
            </a:pPr>
            <a:endParaRPr lang="en-US" sz="2000" dirty="0"/>
          </a:p>
        </p:txBody>
      </p:sp>
      <p:sp>
        <p:nvSpPr>
          <p:cNvPr id="9" name="Footer Placeholder 4"/>
          <p:cNvSpPr>
            <a:spLocks noGrp="1"/>
          </p:cNvSpPr>
          <p:nvPr>
            <p:ph type="ftr" sz="quarter" idx="11"/>
          </p:nvPr>
        </p:nvSpPr>
        <p:spPr>
          <a:xfrm>
            <a:off x="1807550" y="6400800"/>
            <a:ext cx="6650649" cy="365125"/>
          </a:xfrm>
        </p:spPr>
        <p:txBody>
          <a:bodyPr/>
          <a:lstStyle/>
          <a:p>
            <a:pPr lvl="2" algn="r"/>
            <a:r>
              <a:rPr lang="en-US" sz="900" dirty="0">
                <a:solidFill>
                  <a:schemeClr val="bg1">
                    <a:lumMod val="85000"/>
                  </a:schemeClr>
                </a:solidFill>
                <a:latin typeface="+mn-lt"/>
              </a:rPr>
              <a:t>Cornell University 2019</a:t>
            </a:r>
          </a:p>
        </p:txBody>
      </p:sp>
      <p:sp>
        <p:nvSpPr>
          <p:cNvPr id="2" name="AutoShape 2" descr="Image result for nianne vanflee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5144" t="9477" r="14596" b="12319"/>
          <a:stretch/>
        </p:blipFill>
        <p:spPr>
          <a:xfrm>
            <a:off x="5650444" y="2343796"/>
            <a:ext cx="2655356" cy="1847204"/>
          </a:xfrm>
          <a:prstGeom prst="rect">
            <a:avLst/>
          </a:prstGeom>
        </p:spPr>
      </p:pic>
    </p:spTree>
    <p:extLst>
      <p:ext uri="{BB962C8B-B14F-4D97-AF65-F5344CB8AC3E}">
        <p14:creationId xmlns:p14="http://schemas.microsoft.com/office/powerpoint/2010/main" val="1172351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fade">
                                      <p:cBhvr>
                                        <p:cTn id="7" dur="500"/>
                                        <p:tgtEl>
                                          <p:spTgt spid="10240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403">
                                            <p:txEl>
                                              <p:pRg st="1" end="1"/>
                                            </p:txEl>
                                          </p:spTgt>
                                        </p:tgtEl>
                                        <p:attrNameLst>
                                          <p:attrName>style.visibility</p:attrName>
                                        </p:attrNameLst>
                                      </p:cBhvr>
                                      <p:to>
                                        <p:strVal val="visible"/>
                                      </p:to>
                                    </p:set>
                                    <p:animEffect transition="in" filter="fade">
                                      <p:cBhvr>
                                        <p:cTn id="10" dur="500"/>
                                        <p:tgtEl>
                                          <p:spTgt spid="102403">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02403">
                                            <p:txEl>
                                              <p:pRg st="2" end="2"/>
                                            </p:txEl>
                                          </p:spTgt>
                                        </p:tgtEl>
                                        <p:attrNameLst>
                                          <p:attrName>style.visibility</p:attrName>
                                        </p:attrNameLst>
                                      </p:cBhvr>
                                      <p:to>
                                        <p:strVal val="visible"/>
                                      </p:to>
                                    </p:set>
                                    <p:animEffect transition="in" filter="fade">
                                      <p:cBhvr>
                                        <p:cTn id="13" dur="500"/>
                                        <p:tgtEl>
                                          <p:spTgt spid="10240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2403">
                                            <p:txEl>
                                              <p:pRg st="3" end="3"/>
                                            </p:txEl>
                                          </p:spTgt>
                                        </p:tgtEl>
                                        <p:attrNameLst>
                                          <p:attrName>style.visibility</p:attrName>
                                        </p:attrNameLst>
                                      </p:cBhvr>
                                      <p:to>
                                        <p:strVal val="visible"/>
                                      </p:to>
                                    </p:set>
                                    <p:animEffect transition="in" filter="fade">
                                      <p:cBhvr>
                                        <p:cTn id="18" dur="500"/>
                                        <p:tgtEl>
                                          <p:spTgt spid="10240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2403">
                                            <p:txEl>
                                              <p:pRg st="5" end="5"/>
                                            </p:txEl>
                                          </p:spTgt>
                                        </p:tgtEl>
                                        <p:attrNameLst>
                                          <p:attrName>style.visibility</p:attrName>
                                        </p:attrNameLst>
                                      </p:cBhvr>
                                      <p:to>
                                        <p:strVal val="visible"/>
                                      </p:to>
                                    </p:set>
                                    <p:animEffect transition="in" filter="fade">
                                      <p:cBhvr>
                                        <p:cTn id="23" dur="500"/>
                                        <p:tgtEl>
                                          <p:spTgt spid="10240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2403">
                                            <p:txEl>
                                              <p:pRg st="7" end="7"/>
                                            </p:txEl>
                                          </p:spTgt>
                                        </p:tgtEl>
                                        <p:attrNameLst>
                                          <p:attrName>style.visibility</p:attrName>
                                        </p:attrNameLst>
                                      </p:cBhvr>
                                      <p:to>
                                        <p:strVal val="visible"/>
                                      </p:to>
                                    </p:set>
                                    <p:animEffect transition="in" filter="fade">
                                      <p:cBhvr>
                                        <p:cTn id="28" dur="500"/>
                                        <p:tgtEl>
                                          <p:spTgt spid="10240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2403">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240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22234</TotalTime>
  <Words>3172</Words>
  <Application>Microsoft Office PowerPoint</Application>
  <PresentationFormat>On-screen Show (4:3)</PresentationFormat>
  <Paragraphs>336</Paragraphs>
  <Slides>16</Slides>
  <Notes>16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16</vt:i4>
      </vt:variant>
    </vt:vector>
  </HeadingPairs>
  <TitlesOfParts>
    <vt:vector size="27" baseType="lpstr">
      <vt:lpstr>Arial</vt:lpstr>
      <vt:lpstr>Brush Script MT</vt:lpstr>
      <vt:lpstr>Calibri</vt:lpstr>
      <vt:lpstr>Constantia</vt:lpstr>
      <vt:lpstr>Franklin Gothic Book</vt:lpstr>
      <vt:lpstr>Gill Sans MT</vt:lpstr>
      <vt:lpstr>HelveticaNeueLT Std Blk Cn</vt:lpstr>
      <vt:lpstr>HelveticaNeueLT Std Lt</vt:lpstr>
      <vt:lpstr>Rage Italic</vt:lpstr>
      <vt:lpstr>Wingdings</vt:lpstr>
      <vt:lpstr>Pushpin</vt:lpstr>
      <vt:lpstr>Intervene</vt:lpstr>
      <vt:lpstr>Intervene Scenarios</vt:lpstr>
      <vt:lpstr>Initial Reactions to the film?</vt:lpstr>
      <vt:lpstr>Signs of a Problem</vt:lpstr>
      <vt:lpstr>Bystander Emotions</vt:lpstr>
      <vt:lpstr>Role of Relationship </vt:lpstr>
      <vt:lpstr>Taking Action</vt:lpstr>
      <vt:lpstr>Signs of Alcohol Emergency</vt:lpstr>
      <vt:lpstr>What to Do:  Alcohol or Other Drug Emergencies  </vt:lpstr>
      <vt:lpstr>How High Risk Behaviors  Get Camouflaged</vt:lpstr>
      <vt:lpstr>What Can You Do?</vt:lpstr>
      <vt:lpstr>PowerPoint Presentation</vt:lpstr>
      <vt:lpstr>Cost of Inaction</vt:lpstr>
      <vt:lpstr>Remember</vt:lpstr>
      <vt:lpstr>Thank you!</vt:lpstr>
      <vt:lpstr>Intervene (video and workshop) were developed by the Skorton Center for Health Initiatives at Cornell University @ 2016. The information contained in the materials is based on the developers’ best efforts to interpret a body of research and literature, and to translate this into practical considerations. The materials are informational and educational in nature, and are intended to be used as developed and prepared by the Skorton Center for Health Initiatives. The video content is not to be modified, altered or revised in any way. The workshop content is not to be modified, altered, or revised in any way, except for tailoring to your own institutional practices, policies and resources. The Skorton Center makes no representation or warranty express or implied regarding any particular outcome from the use of the materials. Use in part or whole is permitted with attribution to developers.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Intervene</dc:title>
  <dc:creator>Catherine Thrasher</dc:creator>
  <cp:lastModifiedBy>Charley Hankins</cp:lastModifiedBy>
  <cp:revision>163</cp:revision>
  <cp:lastPrinted>2018-08-16T00:52:21Z</cp:lastPrinted>
  <dcterms:created xsi:type="dcterms:W3CDTF">2016-09-15T14:56:59Z</dcterms:created>
  <dcterms:modified xsi:type="dcterms:W3CDTF">2020-08-19T15:17:16Z</dcterms:modified>
</cp:coreProperties>
</file>