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E70EA9C-4DCC-4D1B-AD98-6AD2CAD6A2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95E19-288B-4A3A-83BE-85A33A4F39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343DB-4A2F-4128-AE4D-5BDC8C986E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4C17E-11FF-4F42-A1BA-19207B780C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C23207-1C26-4F3A-A01D-C213A83EC2E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24433-DA1F-4025-AC57-BB923EFB7C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A53769-3F58-4531-943A-9E7FEC4900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38F94F-3D2B-4879-BEC5-1EE4F0DC19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7EE101-639E-460D-B7BB-35C064F8FA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DCA70-1DD7-48C4-A826-BB2E97598D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5F9BD4E-8927-4824-8940-17D29AA83EB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96E11A-AA69-4CC0-9D8B-228ADAB6D2F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US" sz="4000" b="1"/>
              <a:t/>
            </a:r>
            <a:br>
              <a:rPr lang="en-US" sz="4000" b="1"/>
            </a:br>
            <a:r>
              <a:rPr lang="en-US" sz="4000" b="1"/>
              <a:t>What the Writers’ Ink Judges Look for</a:t>
            </a:r>
            <a:br>
              <a:rPr lang="en-US" sz="4000" b="1"/>
            </a:br>
            <a:r>
              <a:rPr lang="en-US" sz="4000" b="1"/>
              <a:t> in High School Poetry</a:t>
            </a:r>
          </a:p>
        </p:txBody>
      </p:sp>
      <p:sp>
        <p:nvSpPr>
          <p:cNvPr id="2051" name="Rectangle 3"/>
          <p:cNvSpPr>
            <a:spLocks noGrp="1" noChangeArrowheads="1"/>
          </p:cNvSpPr>
          <p:nvPr>
            <p:ph type="subTitle" idx="1"/>
          </p:nvPr>
        </p:nvSpPr>
        <p:spPr>
          <a:xfrm>
            <a:off x="1371600" y="4343400"/>
            <a:ext cx="6400800" cy="1752600"/>
          </a:xfrm>
        </p:spPr>
        <p:txBody>
          <a:bodyPr/>
          <a:lstStyle/>
          <a:p>
            <a:r>
              <a:rPr lang="en-US" b="1" dirty="0"/>
              <a:t>The Do’s and Don’ts of Writing a Publishable Poem</a:t>
            </a:r>
          </a:p>
          <a:p>
            <a:endParaRPr lang="en-US" sz="2400" b="1" dirty="0"/>
          </a:p>
        </p:txBody>
      </p:sp>
      <p:pic>
        <p:nvPicPr>
          <p:cNvPr id="2053" name="Picture 5"/>
          <p:cNvPicPr>
            <a:picLocks noChangeAspect="1" noChangeArrowheads="1"/>
          </p:cNvPicPr>
          <p:nvPr/>
        </p:nvPicPr>
        <p:blipFill>
          <a:blip r:embed="rId2" cstate="print"/>
          <a:srcRect/>
          <a:stretch>
            <a:fillRect/>
          </a:stretch>
        </p:blipFill>
        <p:spPr bwMode="auto">
          <a:xfrm>
            <a:off x="3787775" y="304800"/>
            <a:ext cx="1812925"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2400" b="1"/>
              <a:t>Takes a creative look at the subject so that the familiar seems fresh and the strange seems familiar.</a:t>
            </a:r>
            <a:br>
              <a:rPr lang="en-US" sz="2400" b="1"/>
            </a:br>
            <a:endParaRPr lang="en-US" sz="2400" b="1"/>
          </a:p>
        </p:txBody>
      </p:sp>
      <p:sp>
        <p:nvSpPr>
          <p:cNvPr id="11267" name="Rectangle 3"/>
          <p:cNvSpPr>
            <a:spLocks noGrp="1" noChangeArrowheads="1"/>
          </p:cNvSpPr>
          <p:nvPr>
            <p:ph idx="1"/>
          </p:nvPr>
        </p:nvSpPr>
        <p:spPr/>
        <p:txBody>
          <a:bodyPr/>
          <a:lstStyle/>
          <a:p>
            <a:pPr algn="ctr">
              <a:buFontTx/>
              <a:buNone/>
            </a:pPr>
            <a:r>
              <a:rPr lang="en-US" sz="2400"/>
              <a:t>A one-man caravan</a:t>
            </a:r>
          </a:p>
          <a:p>
            <a:pPr algn="ctr">
              <a:buFontTx/>
              <a:buNone/>
            </a:pPr>
            <a:r>
              <a:rPr lang="en-US" sz="2400"/>
              <a:t>A man with a mission,</a:t>
            </a:r>
          </a:p>
          <a:p>
            <a:pPr algn="ctr">
              <a:buFontTx/>
              <a:buNone/>
            </a:pPr>
            <a:r>
              <a:rPr lang="en-US" sz="2400"/>
              <a:t>Riding a stallion of chrome,</a:t>
            </a:r>
          </a:p>
          <a:p>
            <a:pPr algn="ctr">
              <a:buFontTx/>
              <a:buNone/>
            </a:pPr>
            <a:r>
              <a:rPr lang="en-US" sz="2400"/>
              <a:t>150 horses on two wheels,</a:t>
            </a:r>
          </a:p>
          <a:p>
            <a:pPr algn="ctr">
              <a:buFontTx/>
              <a:buNone/>
            </a:pPr>
            <a:r>
              <a:rPr lang="en-US" sz="2400"/>
              <a:t>An easy rider with no way</a:t>
            </a:r>
          </a:p>
          <a:p>
            <a:pPr algn="ctr">
              <a:buFontTx/>
              <a:buNone/>
            </a:pPr>
            <a:r>
              <a:rPr lang="en-US" sz="2400"/>
              <a:t>But the highway,</a:t>
            </a:r>
          </a:p>
          <a:p>
            <a:pPr algn="ctr">
              <a:buFontTx/>
              <a:buNone/>
            </a:pPr>
            <a:r>
              <a:rPr lang="en-US" sz="2400"/>
              <a:t>The ultimate freedom</a:t>
            </a:r>
          </a:p>
          <a:p>
            <a:pPr algn="ctr">
              <a:buFontTx/>
              <a:buNone/>
            </a:pPr>
            <a:r>
              <a:rPr lang="en-US" sz="2400"/>
              <a:t>And the thrill of the danger</a:t>
            </a:r>
          </a:p>
          <a:p>
            <a:pPr algn="ctr">
              <a:buFontTx/>
              <a:buNone/>
            </a:pPr>
            <a:r>
              <a:rPr lang="en-US" sz="2400"/>
              <a:t>Are the only things that keep him going.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258762"/>
          </a:xfrm>
        </p:spPr>
        <p:txBody>
          <a:bodyPr>
            <a:normAutofit fontScale="90000"/>
          </a:bodyPr>
          <a:lstStyle/>
          <a:p>
            <a:endParaRPr lang="en-US" sz="4000"/>
          </a:p>
        </p:txBody>
      </p:sp>
      <p:sp>
        <p:nvSpPr>
          <p:cNvPr id="12291" name="Rectangle 3"/>
          <p:cNvSpPr>
            <a:spLocks noGrp="1" noChangeArrowheads="1"/>
          </p:cNvSpPr>
          <p:nvPr>
            <p:ph idx="1"/>
          </p:nvPr>
        </p:nvSpPr>
        <p:spPr>
          <a:xfrm>
            <a:off x="457200" y="838200"/>
            <a:ext cx="8229600" cy="5287963"/>
          </a:xfrm>
        </p:spPr>
        <p:txBody>
          <a:bodyPr/>
          <a:lstStyle/>
          <a:p>
            <a:pPr algn="ctr">
              <a:lnSpc>
                <a:spcPct val="90000"/>
              </a:lnSpc>
              <a:buFontTx/>
              <a:buNone/>
            </a:pPr>
            <a:r>
              <a:rPr lang="en-US" sz="2400"/>
              <a:t>A one man caravan,</a:t>
            </a:r>
          </a:p>
          <a:p>
            <a:pPr algn="ctr">
              <a:lnSpc>
                <a:spcPct val="90000"/>
              </a:lnSpc>
              <a:buFontTx/>
              <a:buNone/>
            </a:pPr>
            <a:r>
              <a:rPr lang="en-US" sz="2400"/>
              <a:t>A man with a run to make</a:t>
            </a:r>
          </a:p>
          <a:p>
            <a:pPr algn="ctr">
              <a:lnSpc>
                <a:spcPct val="90000"/>
              </a:lnSpc>
              <a:buFontTx/>
              <a:buNone/>
            </a:pPr>
            <a:r>
              <a:rPr lang="en-US" sz="2400"/>
              <a:t>And a short time to do it,</a:t>
            </a:r>
          </a:p>
          <a:p>
            <a:pPr algn="ctr">
              <a:lnSpc>
                <a:spcPct val="90000"/>
              </a:lnSpc>
              <a:buFontTx/>
              <a:buNone/>
            </a:pPr>
            <a:r>
              <a:rPr lang="en-US" sz="2400"/>
              <a:t>Trucking on eighteen wheels,</a:t>
            </a:r>
          </a:p>
          <a:p>
            <a:pPr algn="ctr">
              <a:lnSpc>
                <a:spcPct val="90000"/>
              </a:lnSpc>
              <a:buFontTx/>
              <a:buNone/>
            </a:pPr>
            <a:r>
              <a:rPr lang="en-US" sz="2400"/>
              <a:t>Running against the wind,</a:t>
            </a:r>
          </a:p>
          <a:p>
            <a:pPr algn="ctr">
              <a:lnSpc>
                <a:spcPct val="90000"/>
              </a:lnSpc>
              <a:buFontTx/>
              <a:buNone/>
            </a:pPr>
            <a:r>
              <a:rPr lang="en-US" sz="2400"/>
              <a:t>Through the blood, sweat, and gears</a:t>
            </a:r>
          </a:p>
          <a:p>
            <a:pPr algn="ctr">
              <a:lnSpc>
                <a:spcPct val="90000"/>
              </a:lnSpc>
              <a:buFontTx/>
              <a:buNone/>
            </a:pPr>
            <a:r>
              <a:rPr lang="en-US" sz="2400"/>
              <a:t>They own the road,</a:t>
            </a:r>
          </a:p>
          <a:p>
            <a:pPr algn="ctr">
              <a:lnSpc>
                <a:spcPct val="90000"/>
              </a:lnSpc>
              <a:buFontTx/>
              <a:buNone/>
            </a:pPr>
            <a:r>
              <a:rPr lang="en-US" sz="2400"/>
              <a:t>They are white line brothers.</a:t>
            </a:r>
          </a:p>
          <a:p>
            <a:pPr algn="ctr">
              <a:lnSpc>
                <a:spcPct val="90000"/>
              </a:lnSpc>
              <a:buFontTx/>
              <a:buNone/>
            </a:pPr>
            <a:endParaRPr lang="en-US" sz="2400"/>
          </a:p>
          <a:p>
            <a:pPr>
              <a:lnSpc>
                <a:spcPct val="90000"/>
              </a:lnSpc>
              <a:buFontTx/>
              <a:buNone/>
            </a:pPr>
            <a:r>
              <a:rPr lang="en-US" sz="2400"/>
              <a:t>…from “White Line Brothers” by Nicholas Fluhart, first prize winner, senior division, 1999-00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600"/>
              <a:t>What to Avoid</a:t>
            </a:r>
          </a:p>
        </p:txBody>
      </p:sp>
      <p:sp>
        <p:nvSpPr>
          <p:cNvPr id="13315" name="Rectangle 3"/>
          <p:cNvSpPr>
            <a:spLocks noGrp="1" noChangeArrowheads="1"/>
          </p:cNvSpPr>
          <p:nvPr>
            <p:ph idx="1"/>
          </p:nvPr>
        </p:nvSpPr>
        <p:spPr/>
        <p:txBody>
          <a:bodyPr/>
          <a:lstStyle/>
          <a:p>
            <a:pPr>
              <a:lnSpc>
                <a:spcPct val="90000"/>
              </a:lnSpc>
            </a:pPr>
            <a:r>
              <a:rPr lang="en-US"/>
              <a:t>Highly abstract language</a:t>
            </a:r>
          </a:p>
          <a:p>
            <a:pPr>
              <a:lnSpc>
                <a:spcPct val="90000"/>
              </a:lnSpc>
            </a:pPr>
            <a:r>
              <a:rPr lang="en-US"/>
              <a:t>Highly sentimental treatment of subject</a:t>
            </a:r>
          </a:p>
          <a:p>
            <a:pPr>
              <a:lnSpc>
                <a:spcPct val="90000"/>
              </a:lnSpc>
            </a:pPr>
            <a:r>
              <a:rPr lang="en-US"/>
              <a:t>Inconsistent rhyme schemes and meters</a:t>
            </a:r>
          </a:p>
          <a:p>
            <a:pPr>
              <a:lnSpc>
                <a:spcPct val="90000"/>
              </a:lnSpc>
            </a:pPr>
            <a:r>
              <a:rPr lang="en-US"/>
              <a:t>In-your-face preachiness in poems with a message</a:t>
            </a:r>
          </a:p>
          <a:p>
            <a:pPr>
              <a:lnSpc>
                <a:spcPct val="90000"/>
              </a:lnSpc>
            </a:pPr>
            <a:r>
              <a:rPr lang="en-US"/>
              <a:t>Mixed metaphors/ strained metaphors</a:t>
            </a:r>
          </a:p>
          <a:p>
            <a:pPr>
              <a:lnSpc>
                <a:spcPct val="90000"/>
              </a:lnSpc>
            </a:pPr>
            <a:r>
              <a:rPr lang="en-US"/>
              <a:t>Ordinary treatment of ordinary subjects</a:t>
            </a:r>
          </a:p>
          <a:p>
            <a:pPr>
              <a:lnSpc>
                <a:spcPct val="90000"/>
              </a:lnSpc>
            </a:pPr>
            <a:r>
              <a:rPr lang="en-US"/>
              <a:t>Meaning sacrificed to achieve form</a:t>
            </a:r>
          </a:p>
          <a:p>
            <a:pPr>
              <a:lnSpc>
                <a:spcPct val="90000"/>
              </a:lnSpc>
              <a:buFontTx/>
              <a:buNone/>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a:p>
        </p:txBody>
      </p:sp>
      <p:sp>
        <p:nvSpPr>
          <p:cNvPr id="14339" name="Rectangle 3"/>
          <p:cNvSpPr>
            <a:spLocks noGrp="1" noChangeArrowheads="1"/>
          </p:cNvSpPr>
          <p:nvPr>
            <p:ph idx="1"/>
          </p:nvPr>
        </p:nvSpPr>
        <p:spPr/>
        <p:txBody>
          <a:bodyPr/>
          <a:lstStyle/>
          <a:p>
            <a:pPr>
              <a:buFontTx/>
              <a:buNone/>
            </a:pPr>
            <a:endParaRPr lang="en-US"/>
          </a:p>
          <a:p>
            <a:pPr>
              <a:buFontTx/>
              <a:buNone/>
            </a:pPr>
            <a:endParaRPr lang="en-US"/>
          </a:p>
          <a:p>
            <a:pPr algn="ctr">
              <a:buFontTx/>
              <a:buNone/>
            </a:pPr>
            <a:r>
              <a:rPr lang="en-US"/>
              <a:t>The End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3200"/>
              <a:t>Handbook Definition of </a:t>
            </a:r>
            <a:r>
              <a:rPr lang="en-US" sz="3200" u="sng"/>
              <a:t>Poem</a:t>
            </a:r>
          </a:p>
        </p:txBody>
      </p:sp>
      <p:sp>
        <p:nvSpPr>
          <p:cNvPr id="4099" name="Rectangle 3"/>
          <p:cNvSpPr>
            <a:spLocks noGrp="1" noChangeArrowheads="1"/>
          </p:cNvSpPr>
          <p:nvPr>
            <p:ph idx="1"/>
          </p:nvPr>
        </p:nvSpPr>
        <p:spPr/>
        <p:txBody>
          <a:bodyPr/>
          <a:lstStyle/>
          <a:p>
            <a:pPr>
              <a:lnSpc>
                <a:spcPct val="80000"/>
              </a:lnSpc>
              <a:buFontTx/>
              <a:buNone/>
            </a:pPr>
            <a:r>
              <a:rPr lang="en-US" sz="2200"/>
              <a:t>		A poem is a literary composition that uses poetic language to treat its subject in an extraordinary way.  Poetic language emphasizes sound more than prosaic language  and may include rhythm, rhyme, assonance, alliteration,  and sharp images created through the use of figures of speech and sensory language.  A poem is usually written in lines and stanzas rather than sentences and paragraphs.  It looks and sounds quite different from prose, the language in which essays, articles, reports, letters, etc. are written.  A poem may tell a story; capture a moment in time; create a vivid word picture of a person, place, or thing; express an emotion; or achieve any of a dozen other purposes.  Whatever else it does, a good poem forces the reader to see the subject in a more concentrated, dramatic way than a prose treatment.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200"/>
              <a:t>Questions Judges Ask as They Read Contest Entries</a:t>
            </a:r>
          </a:p>
        </p:txBody>
      </p:sp>
      <p:sp>
        <p:nvSpPr>
          <p:cNvPr id="5123" name="Rectangle 3"/>
          <p:cNvSpPr>
            <a:spLocks noGrp="1" noChangeArrowheads="1"/>
          </p:cNvSpPr>
          <p:nvPr>
            <p:ph idx="1"/>
          </p:nvPr>
        </p:nvSpPr>
        <p:spPr/>
        <p:txBody>
          <a:bodyPr/>
          <a:lstStyle/>
          <a:p>
            <a:pPr>
              <a:lnSpc>
                <a:spcPct val="80000"/>
              </a:lnSpc>
            </a:pPr>
            <a:r>
              <a:rPr lang="en-US" sz="2400"/>
              <a:t>How well has the writer employed imagery to create clear pictures in the mind of the reader?  </a:t>
            </a:r>
          </a:p>
          <a:p>
            <a:pPr>
              <a:lnSpc>
                <a:spcPct val="80000"/>
              </a:lnSpc>
            </a:pPr>
            <a:r>
              <a:rPr lang="en-US" sz="2400"/>
              <a:t>How well does the form of the poem complement its meaning?  (For example, a serious subject would not normally be written as a limerick--a poetic form usually reserved for humorous purposes.)</a:t>
            </a:r>
          </a:p>
          <a:p>
            <a:pPr>
              <a:lnSpc>
                <a:spcPct val="80000"/>
              </a:lnSpc>
            </a:pPr>
            <a:r>
              <a:rPr lang="en-US" sz="2400"/>
              <a:t>How well is the poem unified around one clear image, concept, or dominant feeling?</a:t>
            </a:r>
          </a:p>
          <a:p>
            <a:pPr>
              <a:lnSpc>
                <a:spcPct val="80000"/>
              </a:lnSpc>
            </a:pPr>
            <a:r>
              <a:rPr lang="en-US" sz="2400"/>
              <a:t>How well has the poet avoided sentimentalism and cliché?</a:t>
            </a:r>
          </a:p>
          <a:p>
            <a:pPr>
              <a:lnSpc>
                <a:spcPct val="80000"/>
              </a:lnSpc>
            </a:pPr>
            <a:r>
              <a:rPr lang="en-US" sz="2400"/>
              <a:t>How creative is the poet in helping readers see everyday things in a new perspective or strange things in a familiar light?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3200"/>
              <a:t>The Characteristics of a Publishable Poem</a:t>
            </a:r>
          </a:p>
        </p:txBody>
      </p:sp>
      <p:sp>
        <p:nvSpPr>
          <p:cNvPr id="3075" name="Rectangle 3"/>
          <p:cNvSpPr>
            <a:spLocks noGrp="1" noChangeArrowheads="1"/>
          </p:cNvSpPr>
          <p:nvPr>
            <p:ph idx="1"/>
          </p:nvPr>
        </p:nvSpPr>
        <p:spPr/>
        <p:txBody>
          <a:bodyPr/>
          <a:lstStyle/>
          <a:p>
            <a:pPr>
              <a:lnSpc>
                <a:spcPct val="80000"/>
              </a:lnSpc>
            </a:pPr>
            <a:r>
              <a:rPr lang="en-US" sz="2800"/>
              <a:t>Uses precise, evocative, creative language </a:t>
            </a:r>
          </a:p>
          <a:p>
            <a:pPr>
              <a:lnSpc>
                <a:spcPct val="80000"/>
              </a:lnSpc>
            </a:pPr>
            <a:r>
              <a:rPr lang="en-US" sz="2800"/>
              <a:t>Has a pleasing form that complements the meaning rather than overpowering it or distracting readers from it.</a:t>
            </a:r>
          </a:p>
          <a:p>
            <a:pPr>
              <a:lnSpc>
                <a:spcPct val="80000"/>
              </a:lnSpc>
            </a:pPr>
            <a:r>
              <a:rPr lang="en-US" sz="2800"/>
              <a:t>Focuses on one clear image, concept, or dominant feeling.</a:t>
            </a:r>
          </a:p>
          <a:p>
            <a:pPr>
              <a:lnSpc>
                <a:spcPct val="80000"/>
              </a:lnSpc>
            </a:pPr>
            <a:r>
              <a:rPr lang="en-US" sz="2800"/>
              <a:t>Avoids excessive sentiment and well-worn images and expressions</a:t>
            </a:r>
          </a:p>
          <a:p>
            <a:pPr>
              <a:lnSpc>
                <a:spcPct val="80000"/>
              </a:lnSpc>
            </a:pPr>
            <a:r>
              <a:rPr lang="en-US" sz="2800"/>
              <a:t>Takes a creative look at the subject so that the familiar seems fresh and the strange seems familiar.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2800"/>
              <a:t>Uses precise, evocative, creative language</a:t>
            </a:r>
          </a:p>
        </p:txBody>
      </p:sp>
      <p:sp>
        <p:nvSpPr>
          <p:cNvPr id="6147" name="Rectangle 3"/>
          <p:cNvSpPr>
            <a:spLocks noGrp="1" noChangeArrowheads="1"/>
          </p:cNvSpPr>
          <p:nvPr>
            <p:ph idx="1"/>
          </p:nvPr>
        </p:nvSpPr>
        <p:spPr/>
        <p:txBody>
          <a:bodyPr/>
          <a:lstStyle/>
          <a:p>
            <a:pPr algn="ctr">
              <a:lnSpc>
                <a:spcPct val="90000"/>
              </a:lnSpc>
              <a:buFontTx/>
              <a:buNone/>
            </a:pPr>
            <a:r>
              <a:rPr lang="en-US" sz="2400"/>
              <a:t>Golden, brown, burnt</a:t>
            </a:r>
          </a:p>
          <a:p>
            <a:pPr algn="ctr">
              <a:lnSpc>
                <a:spcPct val="90000"/>
              </a:lnSpc>
              <a:buFontTx/>
              <a:buNone/>
            </a:pPr>
            <a:r>
              <a:rPr lang="en-US" sz="2400"/>
              <a:t>Red leaves mix on trees,</a:t>
            </a:r>
          </a:p>
          <a:p>
            <a:pPr algn="ctr">
              <a:lnSpc>
                <a:spcPct val="90000"/>
              </a:lnSpc>
              <a:buFontTx/>
              <a:buNone/>
            </a:pPr>
            <a:r>
              <a:rPr lang="en-US" sz="2400"/>
              <a:t>Creating the vivid illusion of</a:t>
            </a:r>
          </a:p>
          <a:p>
            <a:pPr algn="ctr">
              <a:lnSpc>
                <a:spcPct val="90000"/>
              </a:lnSpc>
              <a:buFontTx/>
              <a:buNone/>
            </a:pPr>
            <a:r>
              <a:rPr lang="en-US" sz="2400"/>
              <a:t>Fire as they flicker in the wind.</a:t>
            </a:r>
          </a:p>
          <a:p>
            <a:pPr algn="ctr">
              <a:lnSpc>
                <a:spcPct val="90000"/>
              </a:lnSpc>
              <a:buFontTx/>
              <a:buNone/>
            </a:pPr>
            <a:r>
              <a:rPr lang="en-US" sz="2400"/>
              <a:t>Soon the breeze carries these</a:t>
            </a:r>
          </a:p>
          <a:p>
            <a:pPr algn="ctr">
              <a:lnSpc>
                <a:spcPct val="90000"/>
              </a:lnSpc>
              <a:buFontTx/>
              <a:buNone/>
            </a:pPr>
            <a:r>
              <a:rPr lang="en-US" sz="2400"/>
              <a:t>Glowing embers of autumn</a:t>
            </a:r>
          </a:p>
          <a:p>
            <a:pPr algn="ctr">
              <a:lnSpc>
                <a:spcPct val="90000"/>
              </a:lnSpc>
              <a:buFontTx/>
              <a:buNone/>
            </a:pPr>
            <a:r>
              <a:rPr lang="en-US" sz="2400"/>
              <a:t>Twirling, twisting, wandering</a:t>
            </a:r>
          </a:p>
          <a:p>
            <a:pPr algn="ctr">
              <a:lnSpc>
                <a:spcPct val="90000"/>
              </a:lnSpc>
              <a:buFontTx/>
              <a:buNone/>
            </a:pPr>
            <a:r>
              <a:rPr lang="en-US" sz="2400"/>
              <a:t>Through the skies . . .</a:t>
            </a:r>
          </a:p>
          <a:p>
            <a:pPr algn="ctr">
              <a:lnSpc>
                <a:spcPct val="90000"/>
              </a:lnSpc>
              <a:buFontTx/>
              <a:buNone/>
            </a:pPr>
            <a:endParaRPr lang="en-US" sz="2400"/>
          </a:p>
          <a:p>
            <a:pPr>
              <a:lnSpc>
                <a:spcPct val="90000"/>
              </a:lnSpc>
              <a:buFontTx/>
              <a:buNone/>
            </a:pPr>
            <a:r>
              <a:rPr lang="en-US" sz="2400"/>
              <a:t> from “Autumn’s Final Hour” by Elizabeth Birchfield, First Prize Winner, Junior Division, 2005-06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868362"/>
          </a:xfrm>
        </p:spPr>
        <p:txBody>
          <a:bodyPr/>
          <a:lstStyle/>
          <a:p>
            <a:r>
              <a:rPr lang="en-US" sz="2800"/>
              <a:t>Uses precise, evocative, creative language</a:t>
            </a:r>
          </a:p>
        </p:txBody>
      </p:sp>
      <p:sp>
        <p:nvSpPr>
          <p:cNvPr id="7171" name="Rectangle 3"/>
          <p:cNvSpPr>
            <a:spLocks noGrp="1" noChangeArrowheads="1"/>
          </p:cNvSpPr>
          <p:nvPr>
            <p:ph idx="1"/>
          </p:nvPr>
        </p:nvSpPr>
        <p:spPr>
          <a:xfrm>
            <a:off x="457200" y="1295400"/>
            <a:ext cx="8229600" cy="4830763"/>
          </a:xfrm>
        </p:spPr>
        <p:txBody>
          <a:bodyPr/>
          <a:lstStyle/>
          <a:p>
            <a:pPr>
              <a:lnSpc>
                <a:spcPct val="80000"/>
              </a:lnSpc>
              <a:buFontTx/>
              <a:buNone/>
            </a:pPr>
            <a:r>
              <a:rPr lang="en-US" sz="2400"/>
              <a:t>Hours pass.  Apollo pulls the sun higher and higher.</a:t>
            </a:r>
          </a:p>
          <a:p>
            <a:pPr>
              <a:lnSpc>
                <a:spcPct val="80000"/>
              </a:lnSpc>
              <a:buFontTx/>
              <a:buNone/>
            </a:pPr>
            <a:r>
              <a:rPr lang="en-US" sz="2400"/>
              <a:t>Sweat drips down the faces of all the workers.</a:t>
            </a:r>
          </a:p>
          <a:p>
            <a:pPr>
              <a:lnSpc>
                <a:spcPct val="80000"/>
              </a:lnSpc>
              <a:buFontTx/>
              <a:buNone/>
            </a:pPr>
            <a:r>
              <a:rPr lang="en-US" sz="2400"/>
              <a:t>It is almost 90 degrees, but it feels like 105.</a:t>
            </a:r>
          </a:p>
          <a:p>
            <a:pPr>
              <a:lnSpc>
                <a:spcPct val="80000"/>
              </a:lnSpc>
              <a:buFontTx/>
              <a:buNone/>
            </a:pPr>
            <a:r>
              <a:rPr lang="en-US" sz="2400"/>
              <a:t>Work comes to a halt around 9:00 a.m.</a:t>
            </a:r>
          </a:p>
          <a:p>
            <a:pPr>
              <a:lnSpc>
                <a:spcPct val="80000"/>
              </a:lnSpc>
              <a:buFontTx/>
              <a:buNone/>
            </a:pPr>
            <a:r>
              <a:rPr lang="en-US" sz="2400"/>
              <a:t>The team gathers once more at the shed.</a:t>
            </a:r>
          </a:p>
          <a:p>
            <a:pPr>
              <a:lnSpc>
                <a:spcPct val="80000"/>
              </a:lnSpc>
              <a:buFontTx/>
              <a:buNone/>
            </a:pPr>
            <a:r>
              <a:rPr lang="en-US" sz="2400"/>
              <a:t>Their parched lips welcome the refreshing taste of cool water from a hose. One boy drinks a Gatorade.</a:t>
            </a:r>
          </a:p>
          <a:p>
            <a:pPr>
              <a:lnSpc>
                <a:spcPct val="80000"/>
              </a:lnSpc>
              <a:buFontTx/>
              <a:buNone/>
            </a:pPr>
            <a:r>
              <a:rPr lang="en-US" sz="2400"/>
              <a:t>I stand aloof from the others, admiring our work.</a:t>
            </a:r>
          </a:p>
          <a:p>
            <a:pPr>
              <a:lnSpc>
                <a:spcPct val="80000"/>
              </a:lnSpc>
              <a:buFontTx/>
              <a:buNone/>
            </a:pPr>
            <a:r>
              <a:rPr lang="en-US" sz="2400"/>
              <a:t>Beauty encompasses this finely tuned region.</a:t>
            </a:r>
          </a:p>
          <a:p>
            <a:pPr>
              <a:lnSpc>
                <a:spcPct val="80000"/>
              </a:lnSpc>
              <a:buFontTx/>
              <a:buNone/>
            </a:pPr>
            <a:r>
              <a:rPr lang="en-US" sz="2400"/>
              <a:t>The immaculate course awaits the unworthy golfers.</a:t>
            </a:r>
          </a:p>
          <a:p>
            <a:pPr>
              <a:lnSpc>
                <a:spcPct val="80000"/>
              </a:lnSpc>
              <a:buFontTx/>
              <a:buNone/>
            </a:pPr>
            <a:endParaRPr lang="en-US" sz="2400"/>
          </a:p>
          <a:p>
            <a:pPr>
              <a:lnSpc>
                <a:spcPct val="80000"/>
              </a:lnSpc>
              <a:buFontTx/>
              <a:buNone/>
            </a:pPr>
            <a:r>
              <a:rPr lang="en-US" sz="2400"/>
              <a:t>…from “Summer Morning” by Larkin Wilson, IV, First Place,</a:t>
            </a:r>
          </a:p>
          <a:p>
            <a:pPr>
              <a:lnSpc>
                <a:spcPct val="80000"/>
              </a:lnSpc>
              <a:buFontTx/>
              <a:buNone/>
            </a:pPr>
            <a:r>
              <a:rPr lang="en-US" sz="2400"/>
              <a:t>   Senior Division, 2005-06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US" sz="2800"/>
              <a:t>Has a pleasing form that complements the meaning rather than overpowering it or distracting readers from it.</a:t>
            </a:r>
            <a:br>
              <a:rPr lang="en-US" sz="2800"/>
            </a:br>
            <a:endParaRPr lang="en-US" sz="2800"/>
          </a:p>
        </p:txBody>
      </p:sp>
      <p:sp>
        <p:nvSpPr>
          <p:cNvPr id="8195" name="Rectangle 3"/>
          <p:cNvSpPr>
            <a:spLocks noGrp="1" noChangeArrowheads="1"/>
          </p:cNvSpPr>
          <p:nvPr>
            <p:ph idx="1"/>
          </p:nvPr>
        </p:nvSpPr>
        <p:spPr/>
        <p:txBody>
          <a:bodyPr/>
          <a:lstStyle/>
          <a:p>
            <a:pPr>
              <a:buFontTx/>
              <a:buNone/>
            </a:pPr>
            <a:r>
              <a:rPr lang="en-US" sz="2400"/>
              <a:t>I have hands like my mom,</a:t>
            </a:r>
          </a:p>
          <a:p>
            <a:pPr>
              <a:buFontTx/>
              <a:buNone/>
            </a:pPr>
            <a:r>
              <a:rPr lang="en-US" sz="2400"/>
              <a:t>Covering her beautiful eyes in a playful game of peek-a-boo,</a:t>
            </a:r>
          </a:p>
          <a:p>
            <a:pPr>
              <a:buFontTx/>
              <a:buNone/>
            </a:pPr>
            <a:r>
              <a:rPr lang="en-US" sz="2400"/>
              <a:t>Tucking the sheets tightly around me at night to protect me from the monster under the bed.</a:t>
            </a:r>
          </a:p>
          <a:p>
            <a:pPr>
              <a:buFontTx/>
              <a:buNone/>
            </a:pPr>
            <a:r>
              <a:rPr lang="en-US" sz="2400"/>
              <a:t>Caressing my face with her fingertips as I fall asleep.</a:t>
            </a:r>
          </a:p>
          <a:p>
            <a:pPr>
              <a:buFontTx/>
              <a:buNone/>
            </a:pPr>
            <a:r>
              <a:rPr lang="en-US" sz="2400"/>
              <a:t>I have hands like my mom,</a:t>
            </a:r>
          </a:p>
          <a:p>
            <a:pPr>
              <a:buFontTx/>
              <a:buNone/>
            </a:pPr>
            <a:endParaRPr lang="en-US" sz="2400"/>
          </a:p>
          <a:p>
            <a:pPr>
              <a:buFontTx/>
              <a:buNone/>
            </a:pPr>
            <a:r>
              <a:rPr lang="en-US" sz="2400"/>
              <a:t>…from Stacie Lein, honorable mention, senior division, 2005-06</a:t>
            </a:r>
          </a:p>
          <a:p>
            <a:pPr>
              <a:buFontTx/>
              <a:buNone/>
            </a:pPr>
            <a:endParaRPr lang="en-US" sz="2400"/>
          </a:p>
          <a:p>
            <a:pPr>
              <a:buFontTx/>
              <a:buNone/>
            </a:pPr>
            <a:endParaRPr lang="en-US"/>
          </a:p>
          <a:p>
            <a:pPr>
              <a:buFontTx/>
              <a:buNone/>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sz="3200"/>
              <a:t>Focuses on one clear image, concept, or dominant feeling.</a:t>
            </a:r>
            <a:br>
              <a:rPr lang="en-US" sz="3200"/>
            </a:br>
            <a:endParaRPr lang="en-US" sz="3200"/>
          </a:p>
        </p:txBody>
      </p:sp>
      <p:sp>
        <p:nvSpPr>
          <p:cNvPr id="9219" name="Rectangle 3"/>
          <p:cNvSpPr>
            <a:spLocks noGrp="1" noChangeArrowheads="1"/>
          </p:cNvSpPr>
          <p:nvPr>
            <p:ph idx="1"/>
          </p:nvPr>
        </p:nvSpPr>
        <p:spPr/>
        <p:txBody>
          <a:bodyPr/>
          <a:lstStyle/>
          <a:p>
            <a:pPr algn="ctr">
              <a:lnSpc>
                <a:spcPct val="80000"/>
              </a:lnSpc>
              <a:buFontTx/>
              <a:buNone/>
            </a:pPr>
            <a:r>
              <a:rPr lang="en-US" sz="2000"/>
              <a:t>Great-grandma’s wedding dress pulled from her steamer.</a:t>
            </a:r>
          </a:p>
          <a:p>
            <a:pPr algn="ctr">
              <a:lnSpc>
                <a:spcPct val="80000"/>
              </a:lnSpc>
              <a:buFontTx/>
              <a:buNone/>
            </a:pPr>
            <a:r>
              <a:rPr lang="en-US" sz="2000"/>
              <a:t>The pureness of a snowflake as it falls unaltered to Earth,</a:t>
            </a:r>
          </a:p>
          <a:p>
            <a:pPr algn="ctr">
              <a:lnSpc>
                <a:spcPct val="80000"/>
              </a:lnSpc>
              <a:buFontTx/>
              <a:buNone/>
            </a:pPr>
            <a:r>
              <a:rPr lang="en-US" sz="2000"/>
              <a:t>A rare pearl from the ocean floor,</a:t>
            </a:r>
          </a:p>
          <a:p>
            <a:pPr algn="ctr">
              <a:lnSpc>
                <a:spcPct val="80000"/>
              </a:lnSpc>
              <a:buFontTx/>
              <a:buNone/>
            </a:pPr>
            <a:r>
              <a:rPr lang="en-US" sz="2000"/>
              <a:t>French manicures,</a:t>
            </a:r>
          </a:p>
          <a:p>
            <a:pPr algn="ctr">
              <a:lnSpc>
                <a:spcPct val="80000"/>
              </a:lnSpc>
              <a:buFontTx/>
              <a:buNone/>
            </a:pPr>
            <a:r>
              <a:rPr lang="en-US" sz="2000"/>
              <a:t>The snowy white skin of Victorian ladies,</a:t>
            </a:r>
          </a:p>
          <a:p>
            <a:pPr algn="ctr">
              <a:lnSpc>
                <a:spcPct val="80000"/>
              </a:lnSpc>
              <a:buFontTx/>
              <a:buNone/>
            </a:pPr>
            <a:r>
              <a:rPr lang="en-US" sz="2000"/>
              <a:t>The keys of a grand piano, carefully polished,</a:t>
            </a:r>
          </a:p>
          <a:p>
            <a:pPr algn="ctr">
              <a:lnSpc>
                <a:spcPct val="80000"/>
              </a:lnSpc>
              <a:buFontTx/>
              <a:buNone/>
            </a:pPr>
            <a:r>
              <a:rPr lang="en-US" sz="2000"/>
              <a:t>Vanilla ice cream on a hot summer day,</a:t>
            </a:r>
          </a:p>
          <a:p>
            <a:pPr algn="ctr">
              <a:lnSpc>
                <a:spcPct val="80000"/>
              </a:lnSpc>
              <a:buFontTx/>
              <a:buNone/>
            </a:pPr>
            <a:r>
              <a:rPr lang="en-US" sz="2000"/>
              <a:t>A perfume of lilies of the valley, gardenias, and baby’s breath</a:t>
            </a:r>
          </a:p>
          <a:p>
            <a:pPr algn="ctr">
              <a:lnSpc>
                <a:spcPct val="80000"/>
              </a:lnSpc>
              <a:buFontTx/>
              <a:buNone/>
            </a:pPr>
            <a:r>
              <a:rPr lang="en-US" sz="2000"/>
              <a:t>Reminding you of your wedding banquet,</a:t>
            </a:r>
          </a:p>
          <a:p>
            <a:pPr algn="ctr">
              <a:lnSpc>
                <a:spcPct val="80000"/>
              </a:lnSpc>
              <a:buFontTx/>
              <a:buNone/>
            </a:pPr>
            <a:r>
              <a:rPr lang="en-US" sz="2000"/>
              <a:t>The scent of buttermilk your mother always used in her baking</a:t>
            </a:r>
          </a:p>
          <a:p>
            <a:pPr algn="ctr">
              <a:lnSpc>
                <a:spcPct val="80000"/>
              </a:lnSpc>
              <a:buFontTx/>
              <a:buNone/>
            </a:pPr>
            <a:r>
              <a:rPr lang="en-US" sz="2000"/>
              <a:t>Even the handle of your favorite brush</a:t>
            </a:r>
          </a:p>
          <a:p>
            <a:pPr algn="ctr">
              <a:lnSpc>
                <a:spcPct val="80000"/>
              </a:lnSpc>
              <a:buFontTx/>
              <a:buNone/>
            </a:pPr>
            <a:r>
              <a:rPr lang="en-US" sz="2000"/>
              <a:t>is ivory.</a:t>
            </a:r>
          </a:p>
          <a:p>
            <a:pPr algn="ctr">
              <a:lnSpc>
                <a:spcPct val="80000"/>
              </a:lnSpc>
              <a:buFontTx/>
              <a:buNone/>
            </a:pPr>
            <a:endParaRPr lang="en-US" sz="2000"/>
          </a:p>
          <a:p>
            <a:pPr>
              <a:lnSpc>
                <a:spcPct val="80000"/>
              </a:lnSpc>
              <a:buFontTx/>
              <a:buNone/>
            </a:pPr>
            <a:r>
              <a:rPr lang="en-US" sz="2000"/>
              <a:t>…from Casey Goudy’s “Ivory,” first prize in first contest, 1997-98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200"/>
              <a:t>Avoids excessive sentiment and well-worn images and expressions</a:t>
            </a:r>
          </a:p>
        </p:txBody>
      </p:sp>
      <p:sp>
        <p:nvSpPr>
          <p:cNvPr id="10243" name="Rectangle 3"/>
          <p:cNvSpPr>
            <a:spLocks noGrp="1" noChangeArrowheads="1"/>
          </p:cNvSpPr>
          <p:nvPr>
            <p:ph idx="1"/>
          </p:nvPr>
        </p:nvSpPr>
        <p:spPr/>
        <p:txBody>
          <a:bodyPr/>
          <a:lstStyle/>
          <a:p>
            <a:pPr>
              <a:lnSpc>
                <a:spcPct val="80000"/>
              </a:lnSpc>
              <a:buFontTx/>
              <a:buNone/>
            </a:pPr>
            <a:r>
              <a:rPr lang="en-US" sz="2000"/>
              <a:t>If you walked by the street</a:t>
            </a:r>
          </a:p>
          <a:p>
            <a:pPr>
              <a:lnSpc>
                <a:spcPct val="80000"/>
              </a:lnSpc>
              <a:buFontTx/>
              <a:buNone/>
            </a:pPr>
            <a:r>
              <a:rPr lang="en-US" sz="2000"/>
              <a:t>And you saw a rose growin’ outta’ concrete, even if it had messed up petals</a:t>
            </a:r>
          </a:p>
          <a:p>
            <a:pPr>
              <a:lnSpc>
                <a:spcPct val="80000"/>
              </a:lnSpc>
              <a:buFontTx/>
              <a:buNone/>
            </a:pPr>
            <a:r>
              <a:rPr lang="en-US" sz="2000"/>
              <a:t>And was leanin’ to the side, you would marvel at just seein’ a rose grow through concrete.</a:t>
            </a:r>
          </a:p>
          <a:p>
            <a:pPr>
              <a:lnSpc>
                <a:spcPct val="80000"/>
              </a:lnSpc>
              <a:buFontTx/>
              <a:buNone/>
            </a:pPr>
            <a:r>
              <a:rPr lang="en-US" sz="2000"/>
              <a:t>So why is it when you see some ghetto kid</a:t>
            </a:r>
          </a:p>
          <a:p>
            <a:pPr>
              <a:lnSpc>
                <a:spcPct val="80000"/>
              </a:lnSpc>
              <a:buFontTx/>
              <a:buNone/>
            </a:pPr>
            <a:r>
              <a:rPr lang="en-US" sz="2000"/>
              <a:t>Grow outta all the dirtiest circumstances,</a:t>
            </a:r>
          </a:p>
          <a:p>
            <a:pPr>
              <a:lnSpc>
                <a:spcPct val="80000"/>
              </a:lnSpc>
              <a:buFontTx/>
              <a:buNone/>
            </a:pPr>
            <a:r>
              <a:rPr lang="en-US" sz="2000"/>
              <a:t>And he can sit across from you, make your smile, make you cry, make you laugh,</a:t>
            </a:r>
          </a:p>
          <a:p>
            <a:pPr>
              <a:lnSpc>
                <a:spcPct val="80000"/>
              </a:lnSpc>
              <a:buFontTx/>
              <a:buNone/>
            </a:pPr>
            <a:r>
              <a:rPr lang="en-US" sz="2000"/>
              <a:t>All you can talk about are his dirty rose, his dirty stem, and how he’s leanin’ crooked to the side?</a:t>
            </a:r>
          </a:p>
          <a:p>
            <a:pPr>
              <a:lnSpc>
                <a:spcPct val="80000"/>
              </a:lnSpc>
              <a:buFontTx/>
              <a:buNone/>
            </a:pPr>
            <a:r>
              <a:rPr lang="en-US" sz="2000"/>
              <a:t>You can’t even see that he came up outta there.</a:t>
            </a:r>
          </a:p>
          <a:p>
            <a:pPr>
              <a:lnSpc>
                <a:spcPct val="80000"/>
              </a:lnSpc>
              <a:buFontTx/>
              <a:buNone/>
            </a:pPr>
            <a:endParaRPr lang="en-US" sz="2000"/>
          </a:p>
          <a:p>
            <a:pPr>
              <a:lnSpc>
                <a:spcPct val="80000"/>
              </a:lnSpc>
              <a:buFontTx/>
              <a:buNone/>
            </a:pPr>
            <a:r>
              <a:rPr lang="en-US" sz="2000"/>
              <a:t>…from “The Rose That Grew from the Sidewalk” by Dominique Hawthorne, honorable mention, 1998-99</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153</TotalTime>
  <Words>919</Words>
  <Application>Microsoft Office PowerPoint</Application>
  <PresentationFormat>On-screen Show (4:3)</PresentationFormat>
  <Paragraphs>106</Paragraphs>
  <Slides>13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Flow</vt:lpstr>
      <vt:lpstr> What the Writers’ Ink Judges Look for  in High School Poetry</vt:lpstr>
      <vt:lpstr>Handbook Definition of Poem</vt:lpstr>
      <vt:lpstr>Questions Judges Ask as They Read Contest Entries</vt:lpstr>
      <vt:lpstr>The Characteristics of a Publishable Poem</vt:lpstr>
      <vt:lpstr>Uses precise, evocative, creative language</vt:lpstr>
      <vt:lpstr>Uses precise, evocative, creative language</vt:lpstr>
      <vt:lpstr>Has a pleasing form that complements the meaning rather than overpowering it or distracting readers from it. </vt:lpstr>
      <vt:lpstr>Focuses on one clear image, concept, or dominant feeling. </vt:lpstr>
      <vt:lpstr>Avoids excessive sentiment and well-worn images and expressions</vt:lpstr>
      <vt:lpstr>Takes a creative look at the subject so that the familiar seems fresh and the strange seems familiar. </vt:lpstr>
      <vt:lpstr>Slide 11</vt:lpstr>
      <vt:lpstr>What to Avoid</vt:lpstr>
      <vt:lpstr>Slide 13</vt:lpstr>
    </vt:vector>
  </TitlesOfParts>
  <Company>south arkansas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What the Writers’ Ink Judges Look for  in High School Poetry</dc:title>
  <dc:creator>Preferred Customer</dc:creator>
  <cp:lastModifiedBy>phillip roy ballard</cp:lastModifiedBy>
  <cp:revision>10</cp:revision>
  <dcterms:created xsi:type="dcterms:W3CDTF">2006-10-24T19:43:33Z</dcterms:created>
  <dcterms:modified xsi:type="dcterms:W3CDTF">2010-07-19T13:54:17Z</dcterms:modified>
</cp:coreProperties>
</file>