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ACCShare\SHARE\Institutional%20Research\DashBoard\2020%20Dashboards\Benchmark%20Comparisons\ipeds%20data_gender%20and%20race_0626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South Arkansas Community College</c:v>
                </c:pt>
              </c:strCache>
            </c:strRef>
          </c:tx>
          <c:spPr>
            <a:solidFill>
              <a:srgbClr val="8D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Men</c:v>
                </c:pt>
                <c:pt idx="1">
                  <c:v>Women</c:v>
                </c:pt>
                <c:pt idx="2">
                  <c:v>Black or African American</c:v>
                </c:pt>
                <c:pt idx="3">
                  <c:v>Caucasian</c:v>
                </c:pt>
                <c:pt idx="4">
                  <c:v>Hispanic</c:v>
                </c:pt>
                <c:pt idx="5">
                  <c:v>Other</c:v>
                </c:pt>
              </c:strCache>
            </c:strRef>
          </c:cat>
          <c:val>
            <c:numRef>
              <c:f>Sheet1!$B$2:$G$2</c:f>
              <c:numCache>
                <c:formatCode>0.0%</c:formatCode>
                <c:ptCount val="6"/>
                <c:pt idx="0">
                  <c:v>0.28067632850241547</c:v>
                </c:pt>
                <c:pt idx="1">
                  <c:v>0.71932367149758458</c:v>
                </c:pt>
                <c:pt idx="2">
                  <c:v>0.32451923076923078</c:v>
                </c:pt>
                <c:pt idx="3">
                  <c:v>0.57355769230769227</c:v>
                </c:pt>
                <c:pt idx="4">
                  <c:v>3.7980769230769228E-2</c:v>
                </c:pt>
                <c:pt idx="5">
                  <c:v>5.5288461538461536E-2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A0-4147-A28F-62AA43CE0CA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Comparison Group</c:v>
                </c:pt>
              </c:strCache>
            </c:strRef>
          </c:tx>
          <c:spPr>
            <a:solidFill>
              <a:srgbClr val="B4A37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Men</c:v>
                </c:pt>
                <c:pt idx="1">
                  <c:v>Women</c:v>
                </c:pt>
                <c:pt idx="2">
                  <c:v>Black or African American</c:v>
                </c:pt>
                <c:pt idx="3">
                  <c:v>Caucasian</c:v>
                </c:pt>
                <c:pt idx="4">
                  <c:v>Hispanic</c:v>
                </c:pt>
                <c:pt idx="5">
                  <c:v>Other</c:v>
                </c:pt>
              </c:strCache>
            </c:strRef>
          </c:cat>
          <c:val>
            <c:numRef>
              <c:f>Sheet1!$B$3:$G$3</c:f>
              <c:numCache>
                <c:formatCode>0.0%</c:formatCode>
                <c:ptCount val="6"/>
                <c:pt idx="0">
                  <c:v>0.36725990059323393</c:v>
                </c:pt>
                <c:pt idx="1">
                  <c:v>0.63274009940676601</c:v>
                </c:pt>
                <c:pt idx="2">
                  <c:v>0.32578783843763864</c:v>
                </c:pt>
                <c:pt idx="3">
                  <c:v>0.54403652273159586</c:v>
                </c:pt>
                <c:pt idx="4">
                  <c:v>6.1061441887007788E-2</c:v>
                </c:pt>
                <c:pt idx="5">
                  <c:v>5.617906283685245E-2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A0-4147-A28F-62AA43CE0CA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13204432"/>
        <c:axId val="1013199024"/>
      </c:barChart>
      <c:catAx>
        <c:axId val="1013204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13199024"/>
        <c:crosses val="autoZero"/>
        <c:auto val="1"/>
        <c:lblAlgn val="ctr"/>
        <c:lblOffset val="100"/>
        <c:noMultiLvlLbl val="0"/>
      </c:catAx>
      <c:valAx>
        <c:axId val="1013199024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0132044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99A37-4400-44DE-A692-A38BE5D3F091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43B66-CD6D-43F4-8A9B-7B8680AAC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98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8B5ED-15D4-4364-BCEF-3E409E946E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30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6811-612A-4826-AE88-E0EB338AFE9F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D8D80-7851-4814-B458-9029DA1FE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37214" y="105946"/>
            <a:ext cx="8213272" cy="1396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8" y="1502230"/>
            <a:ext cx="11951478" cy="4674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B6811-612A-4826-AE88-E0EB338AFE9F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D8D80-7851-4814-B458-9029DA1FE04C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44286382_258794181497921_1424693432936300544_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08" y="105945"/>
            <a:ext cx="32670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242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small" baseline="0">
          <a:solidFill>
            <a:schemeClr val="bg1"/>
          </a:solidFill>
          <a:latin typeface="Baskerville Old Face" panose="02020602080505020303" pitchFamily="18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3300" y="284206"/>
            <a:ext cx="8458465" cy="706317"/>
          </a:xfrm>
          <a:prstGeom prst="rect">
            <a:avLst/>
          </a:prstGeom>
          <a:noFill/>
          <a:effectLst/>
        </p:spPr>
        <p:txBody>
          <a:bodyPr wrap="square" lIns="89885" tIns="44943" rIns="89885" bIns="44943" rtlCol="0">
            <a:spAutoFit/>
          </a:bodyPr>
          <a:lstStyle/>
          <a:p>
            <a:pPr algn="ctr"/>
            <a:r>
              <a:rPr lang="en-US" sz="4000" cap="small" dirty="0" smtClean="0">
                <a:ln w="0"/>
                <a:solidFill>
                  <a:srgbClr val="7A000A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Gender and Race / Ethnicity</a:t>
            </a:r>
            <a:endParaRPr lang="en-US" sz="4000" cap="small" dirty="0">
              <a:ln w="0"/>
              <a:solidFill>
                <a:srgbClr val="7A000A"/>
              </a:solidFill>
              <a:latin typeface="Baskerville Old Face" panose="02020602080505020303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1900" y="990523"/>
            <a:ext cx="528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cap="small" dirty="0">
                <a:ln w="0"/>
                <a:solidFill>
                  <a:srgbClr val="7A000A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12-month Enrollment 2017-2018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861367" y="6142280"/>
            <a:ext cx="3200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Source: U.S. Department of Education, National Center for Education Statistics, Integrated Postsecondary Education Data System (IPEDS)</a:t>
            </a:r>
            <a:endParaRPr lang="en-US" sz="1000" i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583350"/>
              </p:ext>
            </p:extLst>
          </p:nvPr>
        </p:nvGraphicFramePr>
        <p:xfrm>
          <a:off x="315885" y="1464303"/>
          <a:ext cx="11163992" cy="4354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122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1E5155"/>
      </a:accent1>
      <a:accent2>
        <a:srgbClr val="6AAC90"/>
      </a:accent2>
      <a:accent3>
        <a:srgbClr val="82685D"/>
      </a:accent3>
      <a:accent4>
        <a:srgbClr val="7A000A"/>
      </a:accent4>
      <a:accent5>
        <a:srgbClr val="BF9959"/>
      </a:accent5>
      <a:accent6>
        <a:srgbClr val="9C6A6A"/>
      </a:accent6>
      <a:hlink>
        <a:srgbClr val="BF9959"/>
      </a:hlink>
      <a:folHlink>
        <a:srgbClr val="BF995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3841</TotalTime>
  <Words>31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Baskerville Old Face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Dashboard_Su2020_final</dc:title>
  <dc:creator>Mary Kate Sumner</dc:creator>
  <dc:description/>
  <cp:lastModifiedBy>Christy D Wilson</cp:lastModifiedBy>
  <cp:revision>160</cp:revision>
  <cp:lastPrinted>2018-12-06T20:24:06Z</cp:lastPrinted>
  <dcterms:created xsi:type="dcterms:W3CDTF">2017-08-24T16:59:56Z</dcterms:created>
  <dcterms:modified xsi:type="dcterms:W3CDTF">2020-06-29T21:50:24Z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National Dashboard_Su2020_final</vt:lpwstr>
  </property>
  <property fmtid="{D5CDD505-2E9C-101B-9397-08002B2CF9AE}" pid="3" name="SlideDescription">
    <vt:lpwstr/>
  </property>
</Properties>
</file>